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5"/>
  </p:sldMasterIdLst>
  <p:notesMasterIdLst>
    <p:notesMasterId r:id="rId27"/>
  </p:notesMasterIdLst>
  <p:handoutMasterIdLst>
    <p:handoutMasterId r:id="rId28"/>
  </p:handoutMasterIdLst>
  <p:sldIdLst>
    <p:sldId id="256" r:id="rId6"/>
    <p:sldId id="276" r:id="rId7"/>
    <p:sldId id="277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66" r:id="rId25"/>
    <p:sldId id="267" r:id="rId26"/>
  </p:sldIdLst>
  <p:sldSz cx="9144000" cy="6858000" type="screen4x3"/>
  <p:notesSz cx="7315200" cy="96012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B35E"/>
    <a:srgbClr val="376092"/>
    <a:srgbClr val="D35A09"/>
    <a:srgbClr val="5F0D9A"/>
    <a:srgbClr val="B241D4"/>
    <a:srgbClr val="EDCE3F"/>
    <a:srgbClr val="FFBB00"/>
    <a:srgbClr val="FF73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1" autoAdjust="0"/>
    <p:restoredTop sz="94650" autoAdjust="0"/>
  </p:normalViewPr>
  <p:slideViewPr>
    <p:cSldViewPr>
      <p:cViewPr varScale="1">
        <p:scale>
          <a:sx n="120" d="100"/>
          <a:sy n="120" d="100"/>
        </p:scale>
        <p:origin x="14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t" anchorCtr="0" compatLnSpc="1">
            <a:prstTxWarp prst="textNoShape">
              <a:avLst/>
            </a:prstTxWarp>
          </a:bodyPr>
          <a:lstStyle>
            <a:lvl1pPr defTabSz="966788">
              <a:defRPr sz="1300" b="1" baseline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1" baseline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b" anchorCtr="0" compatLnSpc="1">
            <a:prstTxWarp prst="textNoShape">
              <a:avLst/>
            </a:prstTxWarp>
          </a:bodyPr>
          <a:lstStyle>
            <a:lvl1pPr defTabSz="966788">
              <a:defRPr sz="1300" b="1" baseline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1" baseline="0" smtClean="0"/>
            </a:lvl1pPr>
          </a:lstStyle>
          <a:p>
            <a:pPr>
              <a:defRPr/>
            </a:pPr>
            <a:fld id="{76E7004F-A248-41FD-BCC3-88850E24CD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509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t" anchorCtr="0" compatLnSpc="1">
            <a:prstTxWarp prst="textNoShape">
              <a:avLst/>
            </a:prstTxWarp>
          </a:bodyPr>
          <a:lstStyle>
            <a:lvl1pPr defTabSz="966788">
              <a:defRPr sz="1300" b="1" baseline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1" baseline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4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4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b" anchorCtr="0" compatLnSpc="1">
            <a:prstTxWarp prst="textNoShape">
              <a:avLst/>
            </a:prstTxWarp>
          </a:bodyPr>
          <a:lstStyle>
            <a:lvl1pPr defTabSz="966788">
              <a:defRPr sz="1300" b="1" baseline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4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1" baseline="0" smtClean="0"/>
            </a:lvl1pPr>
          </a:lstStyle>
          <a:p>
            <a:pPr>
              <a:defRPr/>
            </a:pPr>
            <a:fld id="{92C524C4-9ED6-45F8-A158-76704246D1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847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8A9073F8-7EBF-3D4E-B62A-B1AC0ABB10F0}" type="slidenum">
              <a:rPr lang="en-US" altLang="zh-TW">
                <a:solidFill>
                  <a:srgbClr val="000000"/>
                </a:solidFill>
                <a:ea typeface="新細明體" charset="-120"/>
              </a:rPr>
              <a:pPr>
                <a:spcBef>
                  <a:spcPct val="0"/>
                </a:spcBef>
              </a:pPr>
              <a:t>8</a:t>
            </a:fld>
            <a:endParaRPr lang="en-US" altLang="zh-TW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zh-TW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2988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31863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31863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31863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31863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defTabSz="931863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defTabSz="931863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defTabSz="931863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defTabSz="931863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Clr>
                <a:srgbClr val="C0504D"/>
              </a:buClr>
            </a:pPr>
            <a:fld id="{9194F9B6-21F6-9D40-872B-ACD6A4E9D647}" type="slidenum">
              <a:rPr kumimoji="0" lang="en-US" altLang="zh-CN" sz="1200">
                <a:solidFill>
                  <a:srgbClr val="000000"/>
                </a:solidFill>
                <a:ea typeface="宋体" charset="-122"/>
              </a:rPr>
              <a:pPr>
                <a:buClr>
                  <a:srgbClr val="C0504D"/>
                </a:buClr>
              </a:pPr>
              <a:t>13</a:t>
            </a:fld>
            <a:endParaRPr kumimoji="0" lang="en-US" altLang="zh-CN" sz="120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kumimoji="0" lang="zh-CN" altLang="en-US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6383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1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05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07285"/>
            <a:ext cx="7886700" cy="1731981"/>
          </a:xfrm>
        </p:spPr>
        <p:txBody>
          <a:bodyPr/>
          <a:lstStyle>
            <a:lvl1pPr algn="ctr">
              <a:lnSpc>
                <a:spcPct val="120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62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48127"/>
          </a:xfrm>
        </p:spPr>
        <p:txBody>
          <a:bodyPr/>
          <a:lstStyle>
            <a:lvl1pPr algn="ctr">
              <a:defRPr sz="2800" b="1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1180071"/>
            <a:ext cx="7885509" cy="42630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847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3265618" cy="1990799"/>
          </a:xfrm>
        </p:spPr>
        <p:txBody>
          <a:bodyPr/>
          <a:lstStyle>
            <a:lvl1pPr algn="ctr">
              <a:defRPr sz="2800" b="1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2589322"/>
            <a:ext cx="3265125" cy="177828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952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37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683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459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34506"/>
            <a:ext cx="7772400" cy="647428"/>
          </a:xfrm>
        </p:spPr>
        <p:txBody>
          <a:bodyPr anchor="t" anchorCtr="0"/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541645"/>
            <a:ext cx="7772399" cy="457200"/>
          </a:xfrm>
        </p:spPr>
        <p:txBody>
          <a:bodyPr/>
          <a:lstStyle>
            <a:lvl1pPr marL="0" indent="0" algn="ctr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Name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264" y="664897"/>
            <a:ext cx="2775472" cy="589398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3539266" y="4881254"/>
            <a:ext cx="3345629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Phone Number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3539266" y="4070497"/>
            <a:ext cx="3345629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Email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775" y="594078"/>
            <a:ext cx="3442450" cy="73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1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289793"/>
            <a:ext cx="7772400" cy="756005"/>
          </a:xfrm>
        </p:spPr>
        <p:txBody>
          <a:bodyPr anchor="ctr" anchorCtr="0"/>
          <a:lstStyle>
            <a:lvl1pPr algn="ctr"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067314"/>
            <a:ext cx="6858000" cy="320040"/>
          </a:xfr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774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05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2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923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62287"/>
            <a:ext cx="7886700" cy="38210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8650" y="1529319"/>
            <a:ext cx="7886700" cy="52543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835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480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30496"/>
            <a:ext cx="3886200" cy="4535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30496"/>
            <a:ext cx="38862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0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162287"/>
            <a:ext cx="3886200" cy="39929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62287"/>
            <a:ext cx="3886200" cy="3992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8650" y="1529319"/>
            <a:ext cx="7886700" cy="52543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284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7840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557193"/>
            <a:ext cx="3868340" cy="69750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317789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557193"/>
            <a:ext cx="3887391" cy="69750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17789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01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8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31981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3869" y="6614475"/>
            <a:ext cx="802117" cy="17033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aseline="0" dirty="0">
                <a:solidFill>
                  <a:srgbClr val="0E316B"/>
                </a:solidFill>
                <a:latin typeface="Arial"/>
              </a:rPr>
              <a:t>|  www.ebsco.com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09848EAD-0F7B-4937-B01B-BB4372B1E0EA}" type="slidenum">
              <a:rPr lang="en-US" sz="1000" baseline="0" smtClean="0">
                <a:solidFill>
                  <a:srgbClr val="454545"/>
                </a:solidFill>
                <a:latin typeface="Arial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baseline="0" dirty="0">
              <a:solidFill>
                <a:srgbClr val="454545"/>
              </a:solidFill>
              <a:latin typeface="Arial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538869" y="6701882"/>
            <a:ext cx="659037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41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.ebsco.com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421" y="5562600"/>
            <a:ext cx="7772400" cy="756005"/>
          </a:xfrm>
        </p:spPr>
        <p:txBody>
          <a:bodyPr/>
          <a:lstStyle/>
          <a:p>
            <a:r>
              <a:rPr lang="zh-TW" altLang="en-US" sz="5400" dirty="0"/>
              <a:t>資料庫簡介與操作手冊</a:t>
            </a:r>
            <a:endParaRPr lang="en-US" sz="5400" dirty="0"/>
          </a:p>
        </p:txBody>
      </p:sp>
      <p:sp>
        <p:nvSpPr>
          <p:cNvPr id="6" name="Subtitle 9"/>
          <p:cNvSpPr txBox="1">
            <a:spLocks/>
          </p:cNvSpPr>
          <p:nvPr/>
        </p:nvSpPr>
        <p:spPr>
          <a:xfrm>
            <a:off x="3749561" y="5007428"/>
            <a:ext cx="1644121" cy="237744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CN" altLang="en-US" sz="1200" b="1" baseline="0" dirty="0">
                <a:solidFill>
                  <a:prstClr val="white"/>
                </a:solidFill>
              </a:rPr>
              <a:t>簡介</a:t>
            </a:r>
            <a:endParaRPr lang="en-US" sz="1200" b="1" baseline="0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0"/>
            <a:ext cx="9143244" cy="501659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495556" y="1524000"/>
            <a:ext cx="57246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7200" b="1" dirty="0">
                <a:solidFill>
                  <a:srgbClr val="DD4B39"/>
                </a:solidFill>
                <a:latin typeface="Arial" charset="0"/>
              </a:rPr>
              <a:t>運動</a:t>
            </a:r>
            <a:r>
              <a:rPr lang="zh-TW" altLang="en-US" sz="7200" b="1" dirty="0">
                <a:solidFill>
                  <a:srgbClr val="545454"/>
                </a:solidFill>
                <a:latin typeface="Arial" charset="0"/>
              </a:rPr>
              <a:t>醫學全文資料庫</a:t>
            </a:r>
            <a:endParaRPr lang="en-US" altLang="zh-TW" sz="7200" b="1" dirty="0">
              <a:solidFill>
                <a:srgbClr val="545454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86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78" y="-1"/>
            <a:ext cx="9124122" cy="53558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Text Box 24"/>
          <p:cNvSpPr txBox="1">
            <a:spLocks noChangeArrowheads="1"/>
          </p:cNvSpPr>
          <p:nvPr/>
        </p:nvSpPr>
        <p:spPr bwMode="auto">
          <a:xfrm>
            <a:off x="0" y="5388035"/>
            <a:ext cx="9144000" cy="124136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defRPr sz="2700">
                <a:solidFill>
                  <a:schemeClr val="tx1"/>
                </a:solidFill>
                <a:latin typeface="Georgia" charset="0"/>
              </a:defRPr>
            </a:lvl1pPr>
            <a:lvl2pPr marL="1143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defRPr sz="2200">
                <a:solidFill>
                  <a:schemeClr val="tx2"/>
                </a:solidFill>
                <a:latin typeface="Georgia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charset="2"/>
              <a:buChar char=""/>
              <a:defRPr sz="2000">
                <a:solidFill>
                  <a:schemeClr val="tx1"/>
                </a:solidFill>
                <a:latin typeface="Georgia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charset="2"/>
              <a:buChar char=""/>
              <a:defRPr sz="2000">
                <a:solidFill>
                  <a:schemeClr val="tx2"/>
                </a:solidFill>
                <a:latin typeface="Georgia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9pPr>
          </a:lstStyle>
          <a:p>
            <a:pPr lvl="1" eaLnBrk="1" hangingPunct="1">
              <a:spcBef>
                <a:spcPct val="50000"/>
              </a:spcBef>
              <a:buFont typeface="Wingdings" charset="2"/>
              <a:buNone/>
            </a:pPr>
            <a:r>
              <a:rPr lang="zh-TW" altLang="en-US" sz="2800" dirty="0">
                <a:solidFill>
                  <a:schemeClr val="tx1"/>
                </a:solidFill>
                <a:latin typeface="Arial" charset="0"/>
              </a:rPr>
              <a:t>在檢索選項</a:t>
            </a:r>
            <a:r>
              <a:rPr lang="en-US" altLang="zh-TW" sz="2800" dirty="0">
                <a:solidFill>
                  <a:schemeClr val="tx1"/>
                </a:solidFill>
                <a:latin typeface="Arial" charset="0"/>
              </a:rPr>
              <a:t>(Search Options)</a:t>
            </a:r>
            <a:r>
              <a:rPr lang="zh-TW" altLang="en-US" sz="2800" dirty="0">
                <a:solidFill>
                  <a:schemeClr val="tx1"/>
                </a:solidFill>
                <a:latin typeface="Arial" charset="0"/>
              </a:rPr>
              <a:t>中，您可以選定合適的檢索模式來限制或擴展您的搜尋結果，您可能也留意到，有只顯示全文</a:t>
            </a:r>
            <a:r>
              <a:rPr lang="en-US" altLang="zh-TW" sz="2800" dirty="0">
                <a:solidFill>
                  <a:schemeClr val="tx1"/>
                </a:solidFill>
                <a:latin typeface="Arial" charset="0"/>
              </a:rPr>
              <a:t>(</a:t>
            </a:r>
            <a:r>
              <a:rPr lang="en-US" altLang="zh-TW" sz="2800" dirty="0">
                <a:solidFill>
                  <a:schemeClr val="tx1"/>
                </a:solidFill>
              </a:rPr>
              <a:t>Full Text</a:t>
            </a:r>
            <a:r>
              <a:rPr lang="en-US" altLang="zh-TW" sz="2800" dirty="0">
                <a:solidFill>
                  <a:schemeClr val="tx1"/>
                </a:solidFill>
                <a:latin typeface="Arial" charset="0"/>
              </a:rPr>
              <a:t>)</a:t>
            </a:r>
            <a:r>
              <a:rPr lang="zh-TW" altLang="en-US" sz="2800" dirty="0">
                <a:solidFill>
                  <a:schemeClr val="tx1"/>
                </a:solidFill>
                <a:latin typeface="Arial" charset="0"/>
              </a:rPr>
              <a:t>的選項、限定查找同儕評鑑</a:t>
            </a:r>
            <a:r>
              <a:rPr lang="en-US" altLang="zh-TW" sz="2800" dirty="0">
                <a:solidFill>
                  <a:schemeClr val="tx1"/>
                </a:solidFill>
              </a:rPr>
              <a:t>(Peer Reviewed)</a:t>
            </a:r>
            <a:r>
              <a:rPr lang="zh-TW" altLang="en-US" sz="2800" dirty="0">
                <a:solidFill>
                  <a:schemeClr val="tx1"/>
                </a:solidFill>
                <a:latin typeface="Arial" charset="0"/>
              </a:rPr>
              <a:t>的期刊，或是查找特定出版品的內容，當您選定完成後，只要按搜尋鍵</a:t>
            </a:r>
            <a:r>
              <a:rPr lang="en-US" altLang="zh-TW" sz="2800" dirty="0">
                <a:solidFill>
                  <a:schemeClr val="tx1"/>
                </a:solidFill>
                <a:latin typeface="Arial" charset="0"/>
              </a:rPr>
              <a:t>(Search)</a:t>
            </a:r>
            <a:r>
              <a:rPr lang="zh-TW" altLang="en-US" sz="2800" dirty="0">
                <a:solidFill>
                  <a:schemeClr val="tx1"/>
                </a:solidFill>
                <a:latin typeface="Arial" charset="0"/>
              </a:rPr>
              <a:t>即可。</a:t>
            </a:r>
            <a:endParaRPr lang="en-US" altLang="zh-TW" sz="28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2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9194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Text Box 24"/>
          <p:cNvSpPr txBox="1">
            <a:spLocks noChangeArrowheads="1"/>
          </p:cNvSpPr>
          <p:nvPr/>
        </p:nvSpPr>
        <p:spPr bwMode="auto">
          <a:xfrm>
            <a:off x="100013" y="5257800"/>
            <a:ext cx="8916987" cy="1323439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defRPr sz="2700">
                <a:solidFill>
                  <a:schemeClr val="tx1"/>
                </a:solidFill>
                <a:latin typeface="Georgia" charset="0"/>
              </a:defRPr>
            </a:lvl1pPr>
            <a:lvl2pPr marL="1143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defRPr sz="2200">
                <a:solidFill>
                  <a:schemeClr val="tx2"/>
                </a:solidFill>
                <a:latin typeface="Georgia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charset="2"/>
              <a:buChar char=""/>
              <a:defRPr sz="2000">
                <a:solidFill>
                  <a:schemeClr val="tx1"/>
                </a:solidFill>
                <a:latin typeface="Georgia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charset="2"/>
              <a:buChar char=""/>
              <a:defRPr sz="2000">
                <a:solidFill>
                  <a:schemeClr val="tx2"/>
                </a:solidFill>
                <a:latin typeface="Georgia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9pPr>
          </a:lstStyle>
          <a:p>
            <a:pPr lvl="1" eaLnBrk="1" hangingPunct="1">
              <a:spcBef>
                <a:spcPct val="50000"/>
              </a:spcBef>
              <a:buFont typeface="Wingdings" charset="2"/>
              <a:buNone/>
            </a:pPr>
            <a:r>
              <a:rPr lang="zh-TW" altLang="en-US" sz="2000" baseline="0" dirty="0">
                <a:solidFill>
                  <a:schemeClr val="tx1"/>
                </a:solidFill>
                <a:latin typeface="Arial" charset="0"/>
              </a:rPr>
              <a:t>按完搜尋</a:t>
            </a:r>
            <a:r>
              <a:rPr lang="en-US" altLang="zh-TW" sz="2000" baseline="0" dirty="0">
                <a:solidFill>
                  <a:schemeClr val="tx1"/>
                </a:solidFill>
                <a:latin typeface="Arial" charset="0"/>
              </a:rPr>
              <a:t>(Search)</a:t>
            </a:r>
            <a:r>
              <a:rPr lang="zh-TW" altLang="en-US" sz="2000" baseline="0" dirty="0">
                <a:solidFill>
                  <a:schemeClr val="tx1"/>
                </a:solidFill>
                <a:latin typeface="Arial" charset="0"/>
              </a:rPr>
              <a:t>後，搜尋結果頁面即會顯示，左側頁面的選項，可以讓您縮小您的搜尋結果，您還可以檢視資料類型</a:t>
            </a:r>
            <a:r>
              <a:rPr lang="en-US" altLang="zh-TW" sz="2000" baseline="0" dirty="0">
                <a:solidFill>
                  <a:schemeClr val="tx1"/>
                </a:solidFill>
                <a:latin typeface="Arial" charset="0"/>
              </a:rPr>
              <a:t>(Source Types)</a:t>
            </a:r>
            <a:r>
              <a:rPr lang="zh-TW" altLang="en-US" sz="2000" baseline="0" dirty="0">
                <a:solidFill>
                  <a:schemeClr val="tx1"/>
                </a:solidFill>
                <a:latin typeface="Arial" charset="0"/>
              </a:rPr>
              <a:t>，篩選出學術期刊</a:t>
            </a:r>
            <a:r>
              <a:rPr lang="en-US" altLang="zh-TW" sz="2000" baseline="0" dirty="0">
                <a:solidFill>
                  <a:schemeClr val="tx1"/>
                </a:solidFill>
                <a:latin typeface="Arial" charset="0"/>
              </a:rPr>
              <a:t>(</a:t>
            </a:r>
            <a:r>
              <a:rPr lang="en-US" altLang="zh-TW" sz="2000" baseline="0" dirty="0">
                <a:solidFill>
                  <a:schemeClr val="tx1"/>
                </a:solidFill>
              </a:rPr>
              <a:t>Academic Journals)</a:t>
            </a:r>
            <a:r>
              <a:rPr lang="zh-TW" altLang="en-US" sz="2000" baseline="0" dirty="0">
                <a:solidFill>
                  <a:schemeClr val="tx1"/>
                </a:solidFill>
              </a:rPr>
              <a:t>、雜誌</a:t>
            </a:r>
            <a:r>
              <a:rPr lang="en-US" altLang="zh-TW" sz="2000" baseline="0" dirty="0">
                <a:solidFill>
                  <a:schemeClr val="tx1"/>
                </a:solidFill>
              </a:rPr>
              <a:t>(Magazines)</a:t>
            </a:r>
            <a:r>
              <a:rPr lang="zh-TW" altLang="en-US" sz="2000" baseline="0" dirty="0">
                <a:solidFill>
                  <a:schemeClr val="tx1"/>
                </a:solidFill>
              </a:rPr>
              <a:t>或報紙</a:t>
            </a:r>
            <a:r>
              <a:rPr lang="en-US" altLang="zh-TW" sz="2000" baseline="0" dirty="0">
                <a:solidFill>
                  <a:schemeClr val="tx1"/>
                </a:solidFill>
              </a:rPr>
              <a:t>(Newspapers)</a:t>
            </a:r>
            <a:r>
              <a:rPr lang="zh-TW" altLang="en-US" sz="2000" baseline="0" dirty="0">
                <a:solidFill>
                  <a:schemeClr val="tx1"/>
                </a:solidFill>
              </a:rPr>
              <a:t>等您需要的文獻類型。</a:t>
            </a:r>
            <a:endParaRPr lang="en-US" altLang="zh-TW" sz="2000" baseline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748" name="Rectangle 37"/>
          <p:cNvSpPr>
            <a:spLocks noChangeArrowheads="1"/>
          </p:cNvSpPr>
          <p:nvPr/>
        </p:nvSpPr>
        <p:spPr bwMode="auto">
          <a:xfrm>
            <a:off x="76201" y="2058203"/>
            <a:ext cx="1219200" cy="297099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defRPr sz="2700">
                <a:solidFill>
                  <a:schemeClr val="tx1"/>
                </a:solidFill>
                <a:latin typeface="Georgia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defRPr sz="2200">
                <a:solidFill>
                  <a:schemeClr val="tx2"/>
                </a:solidFill>
                <a:latin typeface="Georgia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charset="2"/>
              <a:buChar char=""/>
              <a:defRPr sz="2000">
                <a:solidFill>
                  <a:schemeClr val="tx1"/>
                </a:solidFill>
                <a:latin typeface="Georgia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charset="2"/>
              <a:buChar char=""/>
              <a:defRPr sz="2000">
                <a:solidFill>
                  <a:schemeClr val="tx2"/>
                </a:solidFill>
                <a:latin typeface="Georgia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70000"/>
              <a:buFont typeface="Wingdings" charset="2"/>
              <a:buChar char="l"/>
            </a:pPr>
            <a:endParaRPr lang="zh-TW" altLang="zh-TW" sz="26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14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1" y="36442"/>
            <a:ext cx="8998048" cy="52213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Oval 24"/>
          <p:cNvSpPr>
            <a:spLocks noChangeArrowheads="1"/>
          </p:cNvSpPr>
          <p:nvPr/>
        </p:nvSpPr>
        <p:spPr bwMode="auto">
          <a:xfrm>
            <a:off x="5059363" y="204788"/>
            <a:ext cx="566737" cy="269875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defRPr sz="2700">
                <a:solidFill>
                  <a:schemeClr val="tx1"/>
                </a:solidFill>
                <a:latin typeface="Georgia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defRPr sz="2200">
                <a:solidFill>
                  <a:schemeClr val="tx2"/>
                </a:solidFill>
                <a:latin typeface="Georgia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charset="2"/>
              <a:buChar char=""/>
              <a:defRPr sz="2000">
                <a:solidFill>
                  <a:schemeClr val="tx1"/>
                </a:solidFill>
                <a:latin typeface="Georgia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charset="2"/>
              <a:buChar char=""/>
              <a:defRPr sz="2000">
                <a:solidFill>
                  <a:schemeClr val="tx2"/>
                </a:solidFill>
                <a:latin typeface="Georgia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70000"/>
              <a:buFont typeface="Wingdings" charset="2"/>
              <a:buChar char="l"/>
            </a:pPr>
            <a:endParaRPr lang="zh-TW" altLang="zh-TW" sz="2600">
              <a:latin typeface="Arial" charset="0"/>
            </a:endParaRPr>
          </a:p>
        </p:txBody>
      </p:sp>
      <p:sp>
        <p:nvSpPr>
          <p:cNvPr id="32772" name="Rectangle 31"/>
          <p:cNvSpPr>
            <a:spLocks noChangeArrowheads="1"/>
          </p:cNvSpPr>
          <p:nvPr/>
        </p:nvSpPr>
        <p:spPr bwMode="auto">
          <a:xfrm>
            <a:off x="8077200" y="838200"/>
            <a:ext cx="925996" cy="2438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defRPr sz="2700">
                <a:solidFill>
                  <a:schemeClr val="tx1"/>
                </a:solidFill>
                <a:latin typeface="Georgia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defRPr sz="2200">
                <a:solidFill>
                  <a:schemeClr val="tx2"/>
                </a:solidFill>
                <a:latin typeface="Georgia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charset="2"/>
              <a:buChar char=""/>
              <a:defRPr sz="2000">
                <a:solidFill>
                  <a:schemeClr val="tx1"/>
                </a:solidFill>
                <a:latin typeface="Georgia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charset="2"/>
              <a:buChar char=""/>
              <a:defRPr sz="2000">
                <a:solidFill>
                  <a:schemeClr val="tx2"/>
                </a:solidFill>
                <a:latin typeface="Georgia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70000"/>
              <a:buFont typeface="Wingdings" charset="2"/>
              <a:buChar char="l"/>
            </a:pPr>
            <a:endParaRPr lang="zh-TW" altLang="zh-TW" sz="2600">
              <a:latin typeface="Arial" charset="0"/>
            </a:endParaRPr>
          </a:p>
        </p:txBody>
      </p:sp>
      <p:sp>
        <p:nvSpPr>
          <p:cNvPr id="32773" name="Text Box 24"/>
          <p:cNvSpPr txBox="1">
            <a:spLocks noChangeArrowheads="1"/>
          </p:cNvSpPr>
          <p:nvPr/>
        </p:nvSpPr>
        <p:spPr bwMode="auto">
          <a:xfrm>
            <a:off x="112713" y="5334000"/>
            <a:ext cx="8916987" cy="1200329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defRPr sz="2700">
                <a:solidFill>
                  <a:schemeClr val="tx1"/>
                </a:solidFill>
                <a:latin typeface="Georgia" charset="0"/>
              </a:defRPr>
            </a:lvl1pPr>
            <a:lvl2pPr marL="1143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defRPr sz="2200">
                <a:solidFill>
                  <a:schemeClr val="tx2"/>
                </a:solidFill>
                <a:latin typeface="Georgia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charset="2"/>
              <a:buChar char=""/>
              <a:defRPr sz="2000">
                <a:solidFill>
                  <a:schemeClr val="tx1"/>
                </a:solidFill>
                <a:latin typeface="Georgia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charset="2"/>
              <a:buChar char=""/>
              <a:defRPr sz="2000">
                <a:solidFill>
                  <a:schemeClr val="tx2"/>
                </a:solidFill>
                <a:latin typeface="Georgia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9pPr>
          </a:lstStyle>
          <a:p>
            <a:pPr lvl="1" eaLnBrk="1" hangingPunct="1">
              <a:spcBef>
                <a:spcPct val="50000"/>
              </a:spcBef>
              <a:buFont typeface="Wingdings" charset="2"/>
              <a:buNone/>
            </a:pPr>
            <a:r>
              <a:rPr lang="zh-TW" altLang="en-US" sz="1800" baseline="0">
                <a:solidFill>
                  <a:schemeClr val="tx1"/>
                </a:solidFill>
                <a:latin typeface="Arial" charset="0"/>
              </a:rPr>
              <a:t>在搜尋結果畫面中，點擊文章的標題，即可進入詳細記錄的畫面中，在此，您可以使用列印、電子郵件寄送、儲存、引用、匯出引用資訊等功能，還可以將這筆記錄添加到個人資料夾</a:t>
            </a:r>
            <a:r>
              <a:rPr lang="en-US" altLang="zh-TW" sz="1800" baseline="0" dirty="0">
                <a:solidFill>
                  <a:schemeClr val="tx1"/>
                </a:solidFill>
                <a:latin typeface="Arial" charset="0"/>
              </a:rPr>
              <a:t>(Folder)</a:t>
            </a:r>
            <a:r>
              <a:rPr lang="zh-TW" altLang="en-US" sz="1800" baseline="0" dirty="0">
                <a:solidFill>
                  <a:schemeClr val="tx1"/>
                </a:solidFill>
                <a:latin typeface="Arial" charset="0"/>
              </a:rPr>
              <a:t>中，如果您需要長久使用個人資料夾，你需要點擊畫面右上方的登入</a:t>
            </a:r>
            <a:r>
              <a:rPr lang="en-US" altLang="zh-TW" sz="1800" baseline="0" dirty="0">
                <a:solidFill>
                  <a:schemeClr val="tx1"/>
                </a:solidFill>
                <a:latin typeface="Arial" charset="0"/>
              </a:rPr>
              <a:t>(Sign In)</a:t>
            </a:r>
            <a:r>
              <a:rPr lang="zh-TW" altLang="en-US" sz="1800" baseline="0" dirty="0">
                <a:solidFill>
                  <a:schemeClr val="tx1"/>
                </a:solidFill>
                <a:latin typeface="Arial" charset="0"/>
              </a:rPr>
              <a:t>，並填寫完註冊表格後，即可馬上免費使用個人資料夾功能。</a:t>
            </a:r>
            <a:endParaRPr lang="en-US" altLang="zh-TW" sz="1800" baseline="0" dirty="0"/>
          </a:p>
        </p:txBody>
      </p:sp>
    </p:spTree>
    <p:extLst>
      <p:ext uri="{BB962C8B-B14F-4D97-AF65-F5344CB8AC3E}">
        <p14:creationId xmlns:p14="http://schemas.microsoft.com/office/powerpoint/2010/main" val="149990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6" descr="EIS Logo_CMYK_Vertic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365125"/>
            <a:ext cx="16637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ubtitle 18"/>
          <p:cNvSpPr>
            <a:spLocks noGrp="1"/>
          </p:cNvSpPr>
          <p:nvPr>
            <p:ph type="subTitle" idx="1"/>
          </p:nvPr>
        </p:nvSpPr>
        <p:spPr>
          <a:xfrm>
            <a:off x="263525" y="2762250"/>
            <a:ext cx="8626475" cy="1485900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Font typeface="Wingdings 2" charset="0"/>
              <a:buNone/>
              <a:defRPr/>
            </a:pPr>
            <a:r>
              <a:rPr kumimoji="0" lang="zh-TW" altLang="en-US" sz="4200" cap="none">
                <a:solidFill>
                  <a:schemeClr val="tx1"/>
                </a:solidFill>
                <a:ea typeface="宋体" charset="0"/>
                <a:cs typeface="宋体" charset="0"/>
              </a:rPr>
              <a:t>進階</a:t>
            </a:r>
            <a:r>
              <a:rPr kumimoji="0" lang="zh-TW" altLang="en-US" sz="4200" cap="none" dirty="0">
                <a:solidFill>
                  <a:schemeClr val="tx1"/>
                </a:solidFill>
                <a:ea typeface="宋体" charset="0"/>
                <a:cs typeface="宋体" charset="0"/>
              </a:rPr>
              <a:t>檢索使用說明</a:t>
            </a:r>
            <a:endParaRPr kumimoji="0" lang="zh-CN" altLang="en-US" sz="4200" cap="none" dirty="0">
              <a:solidFill>
                <a:schemeClr val="tx1"/>
              </a:solidFill>
              <a:ea typeface="宋体" charset="0"/>
              <a:cs typeface="宋体" charset="0"/>
            </a:endParaRPr>
          </a:p>
        </p:txBody>
      </p:sp>
      <p:sp>
        <p:nvSpPr>
          <p:cNvPr id="27652" name="Rectangle 6"/>
          <p:cNvSpPr>
            <a:spLocks noGrp="1" noChangeArrowheads="1"/>
          </p:cNvSpPr>
          <p:nvPr/>
        </p:nvSpPr>
        <p:spPr bwMode="auto">
          <a:xfrm>
            <a:off x="158750" y="6408738"/>
            <a:ext cx="88265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20000"/>
              </a:spcBef>
              <a:buClr>
                <a:srgbClr val="1F497D"/>
              </a:buClr>
            </a:pPr>
            <a:r>
              <a:rPr kumimoji="0" lang="en-US" altLang="zh-TW" sz="1200">
                <a:solidFill>
                  <a:srgbClr val="FFFFFF"/>
                </a:solidFill>
              </a:rPr>
              <a:t>http://support.ebsco.com/training/resources.php</a:t>
            </a:r>
          </a:p>
        </p:txBody>
      </p:sp>
    </p:spTree>
    <p:extLst>
      <p:ext uri="{BB962C8B-B14F-4D97-AF65-F5344CB8AC3E}">
        <p14:creationId xmlns:p14="http://schemas.microsoft.com/office/powerpoint/2010/main" val="177165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6" descr="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ext Box 24"/>
          <p:cNvSpPr txBox="1">
            <a:spLocks noChangeArrowheads="1"/>
          </p:cNvSpPr>
          <p:nvPr/>
        </p:nvSpPr>
        <p:spPr bwMode="auto">
          <a:xfrm>
            <a:off x="0" y="5486400"/>
            <a:ext cx="9144000" cy="10156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11430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lvl="1" algn="l"/>
            <a:r>
              <a:rPr kumimoji="0" lang="zh-CN" altLang="en-US" sz="2000" baseline="0">
                <a:ea typeface="宋体" charset="-122"/>
              </a:rPr>
              <a:t>歡迎大家使用</a:t>
            </a:r>
            <a:r>
              <a:rPr kumimoji="0" lang="en-US" altLang="zh-CN" sz="2000" baseline="0" dirty="0">
                <a:ea typeface="宋体" charset="-122"/>
              </a:rPr>
              <a:t>EBSCOhost </a:t>
            </a:r>
            <a:r>
              <a:rPr kumimoji="0" lang="zh-CN" altLang="en-US" sz="2000" baseline="0" dirty="0">
                <a:ea typeface="宋体" charset="-122"/>
              </a:rPr>
              <a:t>的</a:t>
            </a:r>
            <a:r>
              <a:rPr kumimoji="0" lang="zh-TW" altLang="en-US" sz="2000" baseline="0" dirty="0">
                <a:ea typeface="宋体" charset="-122"/>
              </a:rPr>
              <a:t>進階</a:t>
            </a:r>
            <a:r>
              <a:rPr kumimoji="0" lang="zh-CN" altLang="en-US" sz="2000" baseline="0" dirty="0">
                <a:ea typeface="宋体" charset="-122"/>
              </a:rPr>
              <a:t>檢索功能，在本次教學指南中，我們將了解如何進行</a:t>
            </a:r>
            <a:r>
              <a:rPr kumimoji="0" lang="en-US" altLang="zh-CN" sz="2000" baseline="0" dirty="0">
                <a:ea typeface="宋体" charset="-122"/>
              </a:rPr>
              <a:t>EBSCOhost </a:t>
            </a:r>
            <a:r>
              <a:rPr kumimoji="0" lang="zh-TW" altLang="en-US" sz="2000" baseline="0" dirty="0">
                <a:ea typeface="宋体" charset="-122"/>
              </a:rPr>
              <a:t>進階</a:t>
            </a:r>
            <a:r>
              <a:rPr kumimoji="0" lang="zh-CN" altLang="en-US" sz="2000" baseline="0" dirty="0">
                <a:ea typeface="宋体" charset="-122"/>
              </a:rPr>
              <a:t>檢索，如何在</a:t>
            </a:r>
            <a:r>
              <a:rPr kumimoji="0" lang="zh-TW" altLang="en-US" sz="2000" baseline="0" dirty="0">
                <a:ea typeface="宋体" charset="-122"/>
              </a:rPr>
              <a:t>進階</a:t>
            </a:r>
            <a:r>
              <a:rPr kumimoji="0" lang="zh-CN" altLang="en-US" sz="2000" baseline="0" dirty="0">
                <a:ea typeface="宋体" charset="-122"/>
              </a:rPr>
              <a:t>檢索框中進行字段選擇，如何限制搜索結果和擴展搜索條件。</a:t>
            </a:r>
            <a:endParaRPr kumimoji="0" lang="en-US" altLang="zh-CN" sz="2000" baseline="0" dirty="0">
              <a:ea typeface="宋体" charset="-122"/>
            </a:endParaRPr>
          </a:p>
        </p:txBody>
      </p:sp>
      <p:pic>
        <p:nvPicPr>
          <p:cNvPr id="29699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52" y="19878"/>
            <a:ext cx="9144000" cy="530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50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 descr="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17"/>
          <p:cNvSpPr txBox="1">
            <a:spLocks noChangeArrowheads="1"/>
          </p:cNvSpPr>
          <p:nvPr/>
        </p:nvSpPr>
        <p:spPr bwMode="auto">
          <a:xfrm>
            <a:off x="0" y="5715000"/>
            <a:ext cx="9144000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11430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lvl="1"/>
            <a:r>
              <a:rPr kumimoji="0" lang="zh-TW" altLang="en-US" sz="2000" baseline="0" dirty="0">
                <a:ea typeface="宋体" charset="-122"/>
              </a:rPr>
              <a:t>欄位</a:t>
            </a:r>
            <a:r>
              <a:rPr kumimoji="0" lang="zh-CN" altLang="en-US" sz="2000" baseline="0" dirty="0">
                <a:ea typeface="宋体" charset="-122"/>
              </a:rPr>
              <a:t>檢索功能允許你針對文章的不同區域，同時檢索不同的</a:t>
            </a:r>
            <a:r>
              <a:rPr kumimoji="0" lang="zh-TW" altLang="en-US" sz="2000" baseline="0" dirty="0">
                <a:ea typeface="宋体" charset="-122"/>
              </a:rPr>
              <a:t>欄位</a:t>
            </a:r>
            <a:r>
              <a:rPr kumimoji="0" lang="zh-CN" altLang="en-US" sz="2000" baseline="0" dirty="0">
                <a:ea typeface="宋体" charset="-122"/>
              </a:rPr>
              <a:t>。選擇第一個檢索框輸入“</a:t>
            </a:r>
            <a:r>
              <a:rPr kumimoji="0" lang="en-US" altLang="zh-CN" sz="2000" baseline="0" dirty="0">
                <a:ea typeface="宋体" charset="-122"/>
              </a:rPr>
              <a:t>tennis elbow</a:t>
            </a:r>
            <a:r>
              <a:rPr kumimoji="0" lang="zh-CN" altLang="en-US" sz="2000" baseline="0" dirty="0">
                <a:ea typeface="宋体" charset="-122"/>
              </a:rPr>
              <a:t>” 然後下拉菜單，選擇“主題”。</a:t>
            </a:r>
            <a:endParaRPr kumimoji="0" lang="en-US" altLang="zh-CN" sz="2000" b="1" i="1" baseline="0" dirty="0">
              <a:ea typeface="宋体" charset="-122"/>
            </a:endParaRPr>
          </a:p>
        </p:txBody>
      </p:sp>
      <p:pic>
        <p:nvPicPr>
          <p:cNvPr id="30721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52" y="9939"/>
            <a:ext cx="9144000" cy="530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Oval 26"/>
          <p:cNvSpPr>
            <a:spLocks noChangeArrowheads="1"/>
          </p:cNvSpPr>
          <p:nvPr/>
        </p:nvSpPr>
        <p:spPr bwMode="auto">
          <a:xfrm>
            <a:off x="457200" y="302315"/>
            <a:ext cx="1087438" cy="431800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kumimoji="0" lang="zh-CN" altLang="en-US">
              <a:ea typeface="宋体" charset="-122"/>
            </a:endParaRPr>
          </a:p>
        </p:txBody>
      </p:sp>
      <p:sp>
        <p:nvSpPr>
          <p:cNvPr id="30725" name="Oval 29"/>
          <p:cNvSpPr>
            <a:spLocks noChangeArrowheads="1"/>
          </p:cNvSpPr>
          <p:nvPr/>
        </p:nvSpPr>
        <p:spPr bwMode="auto">
          <a:xfrm>
            <a:off x="1828800" y="340070"/>
            <a:ext cx="1957388" cy="312737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kumimoji="0" lang="zh-CN" altLang="en-US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399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6504" y="16565"/>
            <a:ext cx="9144000" cy="531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ext Box 14"/>
          <p:cNvSpPr txBox="1">
            <a:spLocks noChangeArrowheads="1"/>
          </p:cNvSpPr>
          <p:nvPr/>
        </p:nvSpPr>
        <p:spPr bwMode="auto">
          <a:xfrm>
            <a:off x="0" y="5486400"/>
            <a:ext cx="9144000" cy="10156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11430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lvl="1"/>
            <a:r>
              <a:rPr kumimoji="0" lang="zh-CN" altLang="en-US" sz="2000" baseline="0" dirty="0">
                <a:ea typeface="宋体" charset="-122"/>
              </a:rPr>
              <a:t>選擇第二個檢索框輸入第二個檢索詞“</a:t>
            </a:r>
            <a:r>
              <a:rPr kumimoji="0" lang="en-US" altLang="zh-CN" sz="2000" baseline="0" dirty="0">
                <a:ea typeface="宋体" charset="-122"/>
              </a:rPr>
              <a:t>rehabilitation</a:t>
            </a:r>
            <a:r>
              <a:rPr kumimoji="0" lang="zh-CN" altLang="en-US" sz="2000" baseline="0" dirty="0">
                <a:ea typeface="宋体" charset="-122"/>
              </a:rPr>
              <a:t>”，選擇“</a:t>
            </a:r>
            <a:r>
              <a:rPr kumimoji="0" lang="en-US" altLang="zh-CN" sz="2000" baseline="0" dirty="0">
                <a:ea typeface="宋体" charset="-122"/>
              </a:rPr>
              <a:t>TX</a:t>
            </a:r>
            <a:r>
              <a:rPr kumimoji="0" lang="zh-CN" altLang="en-US" sz="2000" baseline="0" dirty="0">
                <a:ea typeface="宋体" charset="-122"/>
              </a:rPr>
              <a:t>全文”</a:t>
            </a:r>
            <a:r>
              <a:rPr kumimoji="0" lang="zh-TW" altLang="en-US" sz="2000" baseline="0" dirty="0">
                <a:ea typeface="宋体" charset="-122"/>
              </a:rPr>
              <a:t>欄位</a:t>
            </a:r>
            <a:r>
              <a:rPr kumimoji="0" lang="zh-CN" altLang="en-US" sz="2000" baseline="0" dirty="0">
                <a:ea typeface="宋体" charset="-122"/>
              </a:rPr>
              <a:t>，</a:t>
            </a:r>
            <a:r>
              <a:rPr kumimoji="0" lang="en-US" altLang="zh-CN" sz="2000" baseline="0" dirty="0">
                <a:ea typeface="宋体" charset="-122"/>
              </a:rPr>
              <a:t>EBSCOhost </a:t>
            </a:r>
            <a:r>
              <a:rPr kumimoji="0" lang="zh-CN" altLang="en-US" sz="2000" baseline="0" dirty="0">
                <a:ea typeface="宋体" charset="-122"/>
              </a:rPr>
              <a:t>會在全文中檢索這個關鍵詞。注意：你也可以使用命令檢索來檢索合適的字段，如 </a:t>
            </a:r>
            <a:r>
              <a:rPr kumimoji="0" lang="en-US" altLang="zh-CN" sz="2000" baseline="0" dirty="0">
                <a:ea typeface="宋体" charset="-122"/>
              </a:rPr>
              <a:t>SO </a:t>
            </a:r>
            <a:r>
              <a:rPr kumimoji="0" lang="zh-CN" altLang="en-US" sz="2000" baseline="0" dirty="0">
                <a:ea typeface="宋体" charset="-122"/>
              </a:rPr>
              <a:t>代表期刊名稱，放在檢索詞的前面。</a:t>
            </a:r>
          </a:p>
        </p:txBody>
      </p:sp>
      <p:sp>
        <p:nvSpPr>
          <p:cNvPr id="31747" name="Rectangle 6"/>
          <p:cNvSpPr>
            <a:spLocks noChangeArrowheads="1"/>
          </p:cNvSpPr>
          <p:nvPr/>
        </p:nvSpPr>
        <p:spPr bwMode="auto">
          <a:xfrm>
            <a:off x="533400" y="228600"/>
            <a:ext cx="3379788" cy="1065212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0">
            <a:spAutoFit/>
          </a:bodyPr>
          <a:lstStyle>
            <a:lvl1pPr marL="45720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kumimoji="0" lang="zh-CN" altLang="en-US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306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36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13"/>
          <p:cNvSpPr txBox="1">
            <a:spLocks noChangeArrowheads="1"/>
          </p:cNvSpPr>
          <p:nvPr/>
        </p:nvSpPr>
        <p:spPr bwMode="auto">
          <a:xfrm>
            <a:off x="0" y="5638800"/>
            <a:ext cx="9144000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11430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lvl="1" algn="l"/>
            <a:r>
              <a:rPr kumimoji="0" lang="zh-CN" altLang="en-US" sz="2400" baseline="0">
                <a:ea typeface="宋体" charset="-122"/>
              </a:rPr>
              <a:t>在檢索選項區域，</a:t>
            </a:r>
            <a:r>
              <a:rPr kumimoji="0" lang="zh-TW" altLang="en-US" sz="2400" baseline="0" dirty="0">
                <a:ea typeface="宋体" charset="-122"/>
              </a:rPr>
              <a:t>進階</a:t>
            </a:r>
            <a:r>
              <a:rPr kumimoji="0" lang="zh-CN" altLang="en-US" sz="2400" baseline="0" dirty="0">
                <a:ea typeface="宋体" charset="-122"/>
              </a:rPr>
              <a:t>檢索提供額外的限制條件來精確搜索結果。例如，你可以限定出版日期做全文檢索，點擊搜索查看檢索結果。</a:t>
            </a:r>
            <a:endParaRPr kumimoji="0" lang="en-US" altLang="zh-CN" sz="2400" b="1" baseline="0" dirty="0">
              <a:ea typeface="宋体" charset="-122"/>
            </a:endParaRPr>
          </a:p>
        </p:txBody>
      </p:sp>
      <p:sp>
        <p:nvSpPr>
          <p:cNvPr id="32772" name="Oval 19"/>
          <p:cNvSpPr>
            <a:spLocks noChangeArrowheads="1"/>
          </p:cNvSpPr>
          <p:nvPr/>
        </p:nvSpPr>
        <p:spPr bwMode="auto">
          <a:xfrm>
            <a:off x="4308475" y="1498772"/>
            <a:ext cx="527050" cy="523875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kumimoji="0" lang="zh-CN" altLang="en-US">
              <a:ea typeface="宋体" charset="-122"/>
            </a:endParaRPr>
          </a:p>
        </p:txBody>
      </p:sp>
      <p:sp>
        <p:nvSpPr>
          <p:cNvPr id="32773" name="Rectangle 7"/>
          <p:cNvSpPr>
            <a:spLocks noChangeArrowheads="1"/>
          </p:cNvSpPr>
          <p:nvPr/>
        </p:nvSpPr>
        <p:spPr bwMode="auto">
          <a:xfrm>
            <a:off x="152400" y="1905001"/>
            <a:ext cx="1905000" cy="304800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0">
            <a:spAutoFit/>
          </a:bodyPr>
          <a:lstStyle>
            <a:lvl1pPr marL="45720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kumimoji="0" lang="zh-CN" altLang="en-US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245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33130"/>
            <a:ext cx="9144000" cy="496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13"/>
          <p:cNvSpPr txBox="1">
            <a:spLocks noChangeArrowheads="1"/>
          </p:cNvSpPr>
          <p:nvPr/>
        </p:nvSpPr>
        <p:spPr bwMode="auto">
          <a:xfrm>
            <a:off x="0" y="5257800"/>
            <a:ext cx="9144000" cy="12001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11430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lvl="1" algn="l"/>
            <a:r>
              <a:rPr kumimoji="0" lang="zh-CN" altLang="en-US" sz="1800" baseline="0" dirty="0">
                <a:ea typeface="宋体" charset="-122"/>
              </a:rPr>
              <a:t>檢索結果列表顯示出所有檢索結果。利用左側的限制條件可以精確搜索結果。檢索結果也可以根據來源排序，例如學術期刊，雜志或者報紙，只要你在左側的“</a:t>
            </a:r>
            <a:r>
              <a:rPr kumimoji="0" lang="zh-TW" altLang="en-US" sz="1800" baseline="0" dirty="0">
                <a:ea typeface="宋体" charset="-122"/>
              </a:rPr>
              <a:t>資料</a:t>
            </a:r>
            <a:r>
              <a:rPr kumimoji="0" lang="zh-CN" altLang="en-US" sz="1800" baseline="0" dirty="0">
                <a:ea typeface="宋体" charset="-122"/>
              </a:rPr>
              <a:t>類型”中打</a:t>
            </a:r>
            <a:r>
              <a:rPr kumimoji="0" lang="zh-TW" altLang="en-US" sz="1800" baseline="0" dirty="0">
                <a:ea typeface="宋体" charset="-122"/>
              </a:rPr>
              <a:t>勾</a:t>
            </a:r>
            <a:r>
              <a:rPr kumimoji="0" lang="zh-CN" altLang="en-US" sz="1800" baseline="0" dirty="0">
                <a:ea typeface="宋体" charset="-122"/>
              </a:rPr>
              <a:t>即可。你可以在限制條件中看到你的檢索字段，應用的限制條件和擴展條件，以及選擇的主題項。 </a:t>
            </a:r>
            <a:endParaRPr kumimoji="0" lang="en-US" altLang="zh-CN" sz="1800" baseline="0" dirty="0">
              <a:ea typeface="宋体" charset="-122"/>
            </a:endParaRPr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0" y="415925"/>
            <a:ext cx="1295400" cy="4232275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0">
            <a:spAutoFit/>
          </a:bodyPr>
          <a:lstStyle>
            <a:lvl1pPr marL="45720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kumimoji="0" lang="zh-CN" altLang="en-US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83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 descr="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0" y="5271194"/>
            <a:ext cx="9144000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anchor="t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kumimoji="0"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當你點擊文章標題進入詳細信息時，你可以選擇對單個文章進行</a:t>
            </a:r>
            <a:r>
              <a:rPr kumimoji="0" lang="zh-TW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列</a:t>
            </a:r>
            <a:r>
              <a:rPr kumimoji="0"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印，發</a:t>
            </a:r>
            <a:r>
              <a:rPr kumimoji="0" lang="zh-TW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送</a:t>
            </a:r>
            <a:r>
              <a:rPr kumimoji="0"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郵件，保存，引用和導出功能。如果需要對多篇文章進行</a:t>
            </a:r>
            <a:r>
              <a:rPr kumimoji="0" lang="zh-TW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列</a:t>
            </a:r>
            <a:r>
              <a:rPr kumimoji="0"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印，發郵件，保存，引用和導出，需要將他們添加至文件夾，然後在文件夾中選擇合適的圖標</a:t>
            </a:r>
            <a:r>
              <a:rPr kumimoji="0" lang="en-US" altLang="zh-CN" sz="2400" dirty="0">
                <a:latin typeface="SimSun" panose="02010600030101010101" pitchFamily="2" charset="-122"/>
                <a:ea typeface="SimSun" panose="02010600030101010101" pitchFamily="2" charset="-122"/>
              </a:rPr>
              <a:t>. </a:t>
            </a:r>
            <a:r>
              <a:rPr kumimoji="0"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通過點擊“登錄”可以保存文件中的內容，也可以建立個性化的</a:t>
            </a:r>
            <a:r>
              <a:rPr kumimoji="0" lang="en-US" altLang="zh-CN" sz="2400" dirty="0">
                <a:latin typeface="SimSun" panose="02010600030101010101" pitchFamily="2" charset="-122"/>
                <a:ea typeface="SimSun" panose="02010600030101010101" pitchFamily="2" charset="-122"/>
              </a:rPr>
              <a:t>(My EBSCOhost) </a:t>
            </a:r>
            <a:r>
              <a:rPr kumimoji="0"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我的文件夾，這個文件夾是免費的。</a:t>
            </a:r>
            <a:endParaRPr kumimoji="0" lang="en-US" altLang="zh-CN" sz="24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4820" name="Oval 5"/>
          <p:cNvSpPr>
            <a:spLocks noChangeArrowheads="1"/>
          </p:cNvSpPr>
          <p:nvPr/>
        </p:nvSpPr>
        <p:spPr bwMode="auto">
          <a:xfrm>
            <a:off x="8843963" y="509588"/>
            <a:ext cx="300037" cy="342900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kumimoji="0" lang="zh-CN" altLang="en-US">
              <a:ea typeface="宋体" charset="-122"/>
            </a:endParaRPr>
          </a:p>
        </p:txBody>
      </p:sp>
      <p:sp>
        <p:nvSpPr>
          <p:cNvPr id="34821" name="Rectangle 9"/>
          <p:cNvSpPr>
            <a:spLocks noChangeArrowheads="1"/>
          </p:cNvSpPr>
          <p:nvPr/>
        </p:nvSpPr>
        <p:spPr bwMode="auto">
          <a:xfrm>
            <a:off x="8159750" y="2765425"/>
            <a:ext cx="984250" cy="2038350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0">
            <a:spAutoFit/>
          </a:bodyPr>
          <a:lstStyle>
            <a:lvl1pPr marL="45720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kumimoji="0" lang="zh-CN" altLang="en-US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337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3600" b="1" dirty="0" err="1"/>
              <a:t>SportDiscus</a:t>
            </a:r>
            <a:r>
              <a:rPr lang="en-US" altLang="zh-TW" sz="3600" b="1" dirty="0"/>
              <a:t> with Full Text </a:t>
            </a:r>
            <a:br>
              <a:rPr lang="en-US" altLang="zh-TW" sz="3600" b="1" dirty="0"/>
            </a:br>
            <a:r>
              <a:rPr lang="zh-TW" altLang="en-US" sz="3600" b="1" dirty="0">
                <a:solidFill>
                  <a:srgbClr val="DD4B39"/>
                </a:solidFill>
                <a:latin typeface="Arial" charset="0"/>
              </a:rPr>
              <a:t>運動</a:t>
            </a:r>
            <a:r>
              <a:rPr lang="zh-TW" altLang="en-US" sz="3600" b="1" dirty="0">
                <a:solidFill>
                  <a:srgbClr val="545454"/>
                </a:solidFill>
                <a:latin typeface="Arial" charset="0"/>
              </a:rPr>
              <a:t>醫學全文資料庫簡介</a:t>
            </a:r>
            <a:endParaRPr lang="en-US" altLang="zh-TW" sz="3600" b="1" dirty="0">
              <a:solidFill>
                <a:srgbClr val="545454"/>
              </a:solidFill>
              <a:latin typeface="Arial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 err="1"/>
              <a:t>SPORTDiscus</a:t>
            </a:r>
            <a:r>
              <a:rPr lang="zh-TW" altLang="zh-TW" sz="2000" dirty="0"/>
              <a:t>其資料來自加拿大的</a:t>
            </a:r>
            <a:r>
              <a:rPr lang="en-US" altLang="zh-TW" sz="2000" dirty="0"/>
              <a:t>Sport Information Resource Center (SIRC), </a:t>
            </a:r>
            <a:r>
              <a:rPr lang="zh-TW" altLang="zh-TW" sz="2000" dirty="0"/>
              <a:t>收錄了國際間和運動、健康有關的各類期刊文獻、會議記錄、研究報告、專書、學位論文，以及美國奧瑞岡大學「</a:t>
            </a:r>
            <a:r>
              <a:rPr lang="en-US" altLang="zh-TW" sz="2000" dirty="0"/>
              <a:t>International Institute for Sports and Human Performance</a:t>
            </a:r>
            <a:r>
              <a:rPr lang="zh-TW" altLang="zh-TW" sz="2000" dirty="0"/>
              <a:t>」所收藏的</a:t>
            </a:r>
            <a:r>
              <a:rPr lang="en-US" altLang="zh-TW" sz="2000" dirty="0"/>
              <a:t>7,000</a:t>
            </a:r>
            <a:r>
              <a:rPr lang="zh-TW" altLang="zh-TW" sz="2000" dirty="0"/>
              <a:t>多種微縮資料，其內容涵蓋了</a:t>
            </a:r>
            <a:r>
              <a:rPr lang="en-US" altLang="zh-TW" sz="2000" dirty="0"/>
              <a:t>40</a:t>
            </a:r>
            <a:r>
              <a:rPr lang="zh-TW" altLang="zh-TW" sz="2000" dirty="0"/>
              <a:t>多年在健康、體能教育、休閒與娛樂、運動科學方面的研究。 </a:t>
            </a:r>
          </a:p>
          <a:p>
            <a:r>
              <a:rPr lang="en-US" altLang="zh-TW" sz="2000" dirty="0" err="1"/>
              <a:t>SPORTDiscus</a:t>
            </a:r>
            <a:r>
              <a:rPr lang="zh-TW" altLang="zh-TW" sz="2000" dirty="0"/>
              <a:t>並整合了「</a:t>
            </a:r>
            <a:r>
              <a:rPr lang="en-US" altLang="zh-TW" sz="2000" dirty="0"/>
              <a:t>SIRLS Sports &amp; Leisure</a:t>
            </a:r>
            <a:r>
              <a:rPr lang="zh-TW" altLang="zh-TW" sz="2000" dirty="0"/>
              <a:t>」、「</a:t>
            </a:r>
            <a:r>
              <a:rPr lang="en-US" altLang="zh-TW" sz="2000" dirty="0"/>
              <a:t>HERACLES</a:t>
            </a:r>
            <a:r>
              <a:rPr lang="zh-TW" altLang="zh-TW" sz="2000" dirty="0"/>
              <a:t>」兩個知名資料庫。前者是一涵蓋</a:t>
            </a:r>
            <a:r>
              <a:rPr lang="en-US" altLang="zh-TW" sz="2000" dirty="0"/>
              <a:t>20,000</a:t>
            </a:r>
            <a:r>
              <a:rPr lang="zh-TW" altLang="zh-TW" sz="2000" dirty="0"/>
              <a:t>多筆有關休閒、娛樂及舞蹈文獻紀錄的資料庫；後者是一涵蓋超過</a:t>
            </a:r>
            <a:r>
              <a:rPr lang="en-US" altLang="zh-TW" sz="2000" dirty="0"/>
              <a:t>70,000</a:t>
            </a:r>
            <a:r>
              <a:rPr lang="zh-TW" altLang="zh-TW" sz="2000" dirty="0"/>
              <a:t>多筆，全世界運動、體能訓練與體能調適的法語資料庫，所收錄之文獻來源包括全法國</a:t>
            </a:r>
            <a:r>
              <a:rPr lang="en-US" altLang="zh-TW" sz="2000" dirty="0"/>
              <a:t>15</a:t>
            </a:r>
            <a:r>
              <a:rPr lang="zh-TW" altLang="zh-TW" sz="2000" dirty="0"/>
              <a:t>個以上有關運動與教育的組織。 其內容包括了運動醫學保健、運動生理學、生物力學、訓練、體能、運動科學、舞蹈等方面。 </a:t>
            </a:r>
            <a:endParaRPr kumimoji="1"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4958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25413"/>
            <a:ext cx="8878887" cy="6207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Oval 5"/>
          <p:cNvSpPr>
            <a:spLocks noChangeArrowheads="1"/>
          </p:cNvSpPr>
          <p:nvPr/>
        </p:nvSpPr>
        <p:spPr bwMode="auto">
          <a:xfrm>
            <a:off x="8631238" y="109538"/>
            <a:ext cx="417512" cy="284162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defRPr sz="2700">
                <a:solidFill>
                  <a:schemeClr val="tx1"/>
                </a:solidFill>
                <a:latin typeface="Georgia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defRPr sz="2200">
                <a:solidFill>
                  <a:schemeClr val="tx2"/>
                </a:solidFill>
                <a:latin typeface="Georgia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charset="2"/>
              <a:buChar char=""/>
              <a:defRPr sz="2000">
                <a:solidFill>
                  <a:schemeClr val="tx1"/>
                </a:solidFill>
                <a:latin typeface="Georgia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charset="2"/>
              <a:buChar char=""/>
              <a:defRPr sz="2000">
                <a:solidFill>
                  <a:schemeClr val="tx2"/>
                </a:solidFill>
                <a:latin typeface="Georgia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9pPr>
          </a:lstStyle>
          <a:p>
            <a:pPr algn="ctr" eaLnBrk="1" hangingPunct="1">
              <a:buClr>
                <a:srgbClr val="1F497D"/>
              </a:buClr>
              <a:buSzPct val="70000"/>
              <a:buFont typeface="Wingdings" charset="2"/>
              <a:buChar char="l"/>
            </a:pPr>
            <a:endParaRPr lang="zh-TW" altLang="zh-TW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122238" y="6342063"/>
            <a:ext cx="8891587" cy="2975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defRPr sz="2700">
                <a:solidFill>
                  <a:schemeClr val="tx1"/>
                </a:solidFill>
                <a:latin typeface="Georgia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defRPr sz="2200">
                <a:solidFill>
                  <a:schemeClr val="tx2"/>
                </a:solidFill>
                <a:latin typeface="Georgia" charset="0"/>
              </a:defRPr>
            </a:lvl2pPr>
            <a:lvl3pPr marL="228600">
              <a:spcBef>
                <a:spcPct val="20000"/>
              </a:spcBef>
              <a:buClr>
                <a:srgbClr val="1F497D"/>
              </a:buClr>
              <a:buSzPct val="75000"/>
              <a:buFont typeface="Wingdings 2" charset="2"/>
              <a:buChar char=""/>
              <a:defRPr sz="2000">
                <a:solidFill>
                  <a:schemeClr val="tx1"/>
                </a:solidFill>
                <a:latin typeface="Georgia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charset="2"/>
              <a:buChar char=""/>
              <a:defRPr sz="2000">
                <a:solidFill>
                  <a:schemeClr val="tx2"/>
                </a:solidFill>
                <a:latin typeface="Georgia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9pPr>
          </a:lstStyle>
          <a:p>
            <a:pPr lvl="2" eaLnBrk="1" hangingPunct="1">
              <a:spcBef>
                <a:spcPct val="50000"/>
              </a:spcBef>
              <a:buSzPct val="70000"/>
              <a:buFont typeface="Wingdings" charset="2"/>
              <a:buNone/>
            </a:pPr>
            <a:r>
              <a:rPr lang="zh-TW" altLang="en-US" dirty="0">
                <a:solidFill>
                  <a:srgbClr val="000000"/>
                </a:solidFill>
                <a:latin typeface="Arial" charset="0"/>
              </a:rPr>
              <a:t>在使用過程中，您可以點擊平台右上方的幫助 </a:t>
            </a:r>
            <a:r>
              <a:rPr lang="en-US" altLang="zh-TW" dirty="0">
                <a:solidFill>
                  <a:srgbClr val="000000"/>
                </a:solidFill>
                <a:latin typeface="Arial" charset="0"/>
              </a:rPr>
              <a:t>(Help)</a:t>
            </a:r>
            <a:r>
              <a:rPr lang="en-US" altLang="zh-TW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zh-TW" altLang="en-US" dirty="0">
                <a:solidFill>
                  <a:srgbClr val="000000"/>
                </a:solidFill>
                <a:latin typeface="Arial" charset="0"/>
              </a:rPr>
              <a:t>連結，取得相關的說明。</a:t>
            </a:r>
            <a:endParaRPr lang="en-US" altLang="zh-TW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18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0" y="1143000"/>
            <a:ext cx="213360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Subtitle 18"/>
          <p:cNvSpPr txBox="1">
            <a:spLocks/>
          </p:cNvSpPr>
          <p:nvPr/>
        </p:nvSpPr>
        <p:spPr bwMode="auto">
          <a:xfrm>
            <a:off x="0" y="3200400"/>
            <a:ext cx="9144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defRPr sz="2700">
                <a:solidFill>
                  <a:schemeClr val="tx1"/>
                </a:solidFill>
                <a:latin typeface="Georgia" charset="0"/>
              </a:defRPr>
            </a:lvl1pPr>
            <a:lvl2pPr marL="547688" indent="-2730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defRPr sz="2200">
                <a:solidFill>
                  <a:schemeClr val="tx2"/>
                </a:solidFill>
                <a:latin typeface="Georgia" charset="0"/>
              </a:defRPr>
            </a:lvl2pPr>
            <a:lvl3pPr marL="822325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charset="2"/>
              <a:buChar char=""/>
              <a:defRPr sz="2000">
                <a:solidFill>
                  <a:schemeClr val="tx1"/>
                </a:solidFill>
                <a:latin typeface="Georgia" charset="0"/>
              </a:defRPr>
            </a:lvl3pPr>
            <a:lvl4pPr marL="1096963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charset="2"/>
              <a:buChar char=""/>
              <a:defRPr sz="2000">
                <a:solidFill>
                  <a:schemeClr val="tx2"/>
                </a:solidFill>
                <a:latin typeface="Georgia" charset="0"/>
              </a:defRPr>
            </a:lvl4pPr>
            <a:lvl5pPr marL="13716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>
                <a:srgbClr val="1F497D"/>
              </a:buClr>
              <a:buFont typeface="Wingdings 2" charset="2"/>
              <a:buNone/>
            </a:pPr>
            <a:r>
              <a:rPr lang="zh-TW" altLang="en-US" sz="4800" dirty="0">
                <a:solidFill>
                  <a:srgbClr val="000000"/>
                </a:solidFill>
              </a:rPr>
              <a:t>若需要取得更多資訊</a:t>
            </a:r>
            <a:endParaRPr lang="en-US" altLang="zh-TW" sz="48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>
                <a:srgbClr val="1F497D"/>
              </a:buClr>
              <a:buFont typeface="Wingdings 2" charset="2"/>
              <a:buNone/>
            </a:pPr>
            <a:r>
              <a:rPr lang="zh-TW" altLang="en-US" sz="4800" dirty="0">
                <a:solidFill>
                  <a:srgbClr val="000000"/>
                </a:solidFill>
              </a:rPr>
              <a:t>歡迎到</a:t>
            </a:r>
            <a:r>
              <a:rPr lang="en-US" altLang="zh-TW" sz="4800" dirty="0">
                <a:solidFill>
                  <a:srgbClr val="000000"/>
                </a:solidFill>
              </a:rPr>
              <a:t>EBSCO</a:t>
            </a:r>
            <a:r>
              <a:rPr lang="zh-TW" altLang="en-US" sz="4800" dirty="0">
                <a:solidFill>
                  <a:srgbClr val="000000"/>
                </a:solidFill>
              </a:rPr>
              <a:t>的支援服務網站</a:t>
            </a:r>
            <a:endParaRPr lang="en-US" altLang="zh-TW" sz="4800" dirty="0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Clr>
                <a:srgbClr val="1F497D"/>
              </a:buClr>
              <a:buNone/>
            </a:pPr>
            <a:r>
              <a:rPr lang="en" altLang="zh-TW" sz="4800" dirty="0">
                <a:solidFill>
                  <a:srgbClr val="000000"/>
                </a:solidFill>
                <a:hlinkClick r:id="rId3"/>
              </a:rPr>
              <a:t>https://</a:t>
            </a:r>
            <a:r>
              <a:rPr lang="en" altLang="zh-TW" sz="4800" dirty="0" err="1">
                <a:solidFill>
                  <a:srgbClr val="000000"/>
                </a:solidFill>
                <a:hlinkClick r:id="rId3"/>
              </a:rPr>
              <a:t>connect.ebsco</a:t>
            </a:r>
            <a:r>
              <a:rPr lang="en" altLang="zh-TW" sz="4800" err="1">
                <a:solidFill>
                  <a:srgbClr val="000000"/>
                </a:solidFill>
                <a:hlinkClick r:id="rId3"/>
              </a:rPr>
              <a:t>.</a:t>
            </a:r>
            <a:r>
              <a:rPr lang="en" altLang="zh-TW" sz="4800">
                <a:solidFill>
                  <a:srgbClr val="000000"/>
                </a:solidFill>
                <a:hlinkClick r:id="rId3"/>
              </a:rPr>
              <a:t>com</a:t>
            </a:r>
            <a:r>
              <a:rPr lang="en" altLang="zh-TW" sz="4800" dirty="0">
                <a:solidFill>
                  <a:srgbClr val="000000"/>
                </a:solidFill>
              </a:rPr>
              <a:t> </a:t>
            </a:r>
            <a:endParaRPr lang="zh-TW" altLang="en-US" sz="4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25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3600" b="1" dirty="0" err="1"/>
              <a:t>SportDiscus</a:t>
            </a:r>
            <a:r>
              <a:rPr lang="en-US" altLang="zh-TW" sz="3600" b="1" dirty="0"/>
              <a:t> with Full Text </a:t>
            </a:r>
            <a:br>
              <a:rPr lang="en-US" altLang="zh-TW" sz="3600" b="1" dirty="0"/>
            </a:br>
            <a:r>
              <a:rPr lang="zh-TW" altLang="en-US" sz="3600" b="1" dirty="0">
                <a:solidFill>
                  <a:srgbClr val="DD4B39"/>
                </a:solidFill>
                <a:latin typeface="Arial" charset="0"/>
              </a:rPr>
              <a:t>運動</a:t>
            </a:r>
            <a:r>
              <a:rPr lang="zh-TW" altLang="en-US" sz="3600" b="1" dirty="0">
                <a:solidFill>
                  <a:srgbClr val="545454"/>
                </a:solidFill>
                <a:latin typeface="Arial" charset="0"/>
              </a:rPr>
              <a:t>科學全文資料庫簡介</a:t>
            </a:r>
            <a:endParaRPr lang="en-US" altLang="zh-TW" sz="3600" b="1" dirty="0">
              <a:solidFill>
                <a:srgbClr val="545454"/>
              </a:solidFill>
              <a:latin typeface="Arial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 err="1"/>
              <a:t>SPORTDiscus</a:t>
            </a:r>
            <a:r>
              <a:rPr lang="en-US" altLang="zh-TW" sz="2000" dirty="0"/>
              <a:t> with Full Text </a:t>
            </a:r>
            <a:r>
              <a:rPr lang="zh-TW" altLang="zh-TW" sz="2000" dirty="0"/>
              <a:t>由</a:t>
            </a:r>
            <a:r>
              <a:rPr lang="en-US" altLang="zh-TW" sz="2000" dirty="0"/>
              <a:t> Sport Information Resource Centre </a:t>
            </a:r>
            <a:r>
              <a:rPr lang="zh-TW" altLang="zh-TW" sz="2000" dirty="0"/>
              <a:t>提供，收錄運動、健身及相關範疇的完整書目。 此資料庫收錄逾</a:t>
            </a:r>
            <a:r>
              <a:rPr lang="en-US" altLang="zh-TW" sz="2000" dirty="0"/>
              <a:t>75</a:t>
            </a:r>
            <a:r>
              <a:rPr lang="zh-TW" altLang="zh-TW" sz="2000" dirty="0"/>
              <a:t>萬筆期刊及專題論文紀錄，</a:t>
            </a:r>
            <a:r>
              <a:rPr lang="en-US" altLang="zh-TW" sz="2000" dirty="0"/>
              <a:t>670</a:t>
            </a:r>
            <a:r>
              <a:rPr lang="zh-TW" altLang="zh-TW" sz="2000" dirty="0"/>
              <a:t>多種的全文出版品，其涵蓋範圍可回溯至</a:t>
            </a:r>
            <a:r>
              <a:rPr lang="en-US" altLang="zh-TW" sz="2000" dirty="0"/>
              <a:t> 1930 </a:t>
            </a:r>
            <a:r>
              <a:rPr lang="zh-TW" altLang="zh-TW" sz="2000" dirty="0"/>
              <a:t>年，超過</a:t>
            </a:r>
            <a:r>
              <a:rPr lang="en-US" altLang="zh-TW" sz="2000" dirty="0"/>
              <a:t> 20,000 </a:t>
            </a:r>
            <a:r>
              <a:rPr lang="zh-TW" altLang="zh-TW" sz="2000" dirty="0"/>
              <a:t>種、</a:t>
            </a:r>
            <a:r>
              <a:rPr lang="en-US" altLang="zh-TW" sz="2000" dirty="0"/>
              <a:t>60 </a:t>
            </a:r>
            <a:r>
              <a:rPr lang="zh-TW" altLang="zh-TW" sz="2000" dirty="0"/>
              <a:t>種語言之學術論文、畢業論文及國際性雜誌。</a:t>
            </a:r>
          </a:p>
          <a:p>
            <a:r>
              <a:rPr lang="en-US" altLang="zh-TW" sz="2000" dirty="0" err="1"/>
              <a:t>SportDiscus</a:t>
            </a:r>
            <a:r>
              <a:rPr lang="en-US" altLang="zh-TW" sz="2000" dirty="0"/>
              <a:t> Select</a:t>
            </a:r>
            <a:r>
              <a:rPr lang="zh-TW" altLang="zh-TW" sz="2000" dirty="0"/>
              <a:t>的特色在於，收錄之近</a:t>
            </a:r>
            <a:r>
              <a:rPr lang="en-US" altLang="zh-TW" sz="2000" dirty="0"/>
              <a:t>170</a:t>
            </a:r>
            <a:r>
              <a:rPr lang="zh-TW" altLang="zh-TW" sz="2000" dirty="0"/>
              <a:t>種全文，為</a:t>
            </a:r>
            <a:r>
              <a:rPr lang="en-US" altLang="zh-TW" sz="2000" dirty="0"/>
              <a:t>cover to cover</a:t>
            </a:r>
            <a:r>
              <a:rPr lang="zh-TW" altLang="zh-TW" sz="2000" dirty="0"/>
              <a:t>的完整收錄，且部份的書目記錄乃為</a:t>
            </a:r>
            <a:r>
              <a:rPr lang="en-US" altLang="zh-TW" sz="2000" dirty="0" err="1"/>
              <a:t>SportDiscus</a:t>
            </a:r>
            <a:r>
              <a:rPr lang="zh-TW" altLang="zh-TW" sz="2000" dirty="0"/>
              <a:t>中所無收錄的。可提供圖書館將全文期刊上載至館內電子期刊查詢系統，結合此二資料庫，完整收錄</a:t>
            </a:r>
            <a:r>
              <a:rPr lang="en-US" altLang="zh-TW" sz="2000" dirty="0"/>
              <a:t>(cover to cover)</a:t>
            </a:r>
            <a:r>
              <a:rPr lang="zh-TW" altLang="zh-TW" sz="2000" dirty="0"/>
              <a:t>之全文期刊超過</a:t>
            </a:r>
            <a:r>
              <a:rPr lang="en-US" altLang="zh-TW" sz="2000" dirty="0"/>
              <a:t>400</a:t>
            </a:r>
            <a:r>
              <a:rPr lang="zh-TW" altLang="zh-TW" sz="2000" dirty="0"/>
              <a:t>種。</a:t>
            </a:r>
          </a:p>
          <a:p>
            <a:r>
              <a:rPr lang="zh-TW" altLang="zh-TW" sz="2000" dirty="0"/>
              <a:t>此資料庫為全球唯一且最權威之運動醫學復健類之索摘暨全文資源，且為</a:t>
            </a:r>
            <a:r>
              <a:rPr lang="en-US" altLang="zh-TW" sz="2000" dirty="0"/>
              <a:t>EBSCO Publishing</a:t>
            </a:r>
            <a:r>
              <a:rPr lang="zh-TW" altLang="zh-TW" sz="2000" dirty="0"/>
              <a:t>獨家擁有之參考資源。</a:t>
            </a:r>
          </a:p>
        </p:txBody>
      </p:sp>
    </p:spTree>
    <p:extLst>
      <p:ext uri="{BB962C8B-B14F-4D97-AF65-F5344CB8AC3E}">
        <p14:creationId xmlns:p14="http://schemas.microsoft.com/office/powerpoint/2010/main" val="49642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收錄主題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28650" y="2495492"/>
            <a:ext cx="3886200" cy="3992901"/>
          </a:xfrm>
        </p:spPr>
        <p:txBody>
          <a:bodyPr/>
          <a:lstStyle/>
          <a:p>
            <a:r>
              <a:rPr lang="en-US" sz="2000" dirty="0"/>
              <a:t>Biomechanics</a:t>
            </a:r>
          </a:p>
          <a:p>
            <a:r>
              <a:rPr lang="en-US" sz="2000" dirty="0"/>
              <a:t>Coaching</a:t>
            </a:r>
          </a:p>
          <a:p>
            <a:r>
              <a:rPr lang="en-US" sz="2000" dirty="0"/>
              <a:t>Drugs</a:t>
            </a:r>
          </a:p>
          <a:p>
            <a:r>
              <a:rPr lang="en-US" sz="2000" dirty="0"/>
              <a:t>Exercise</a:t>
            </a:r>
          </a:p>
          <a:p>
            <a:r>
              <a:rPr lang="en-US" sz="2000" dirty="0"/>
              <a:t>Kinesiology</a:t>
            </a:r>
          </a:p>
          <a:p>
            <a:r>
              <a:rPr lang="en-US" sz="2000" dirty="0"/>
              <a:t>Movement science</a:t>
            </a:r>
          </a:p>
          <a:p>
            <a:r>
              <a:rPr lang="en-US" sz="2000" dirty="0"/>
              <a:t>Nutrition</a:t>
            </a:r>
          </a:p>
          <a:p>
            <a:r>
              <a:rPr lang="en-US" sz="2000" dirty="0"/>
              <a:t>Occupational health &amp; therapy</a:t>
            </a:r>
          </a:p>
          <a:p>
            <a:endParaRPr 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29150" y="2495492"/>
            <a:ext cx="3886200" cy="3992901"/>
          </a:xfrm>
        </p:spPr>
        <p:txBody>
          <a:bodyPr/>
          <a:lstStyle/>
          <a:p>
            <a:r>
              <a:rPr lang="en-US" sz="2000" dirty="0"/>
              <a:t>Physical Education</a:t>
            </a:r>
          </a:p>
          <a:p>
            <a:r>
              <a:rPr lang="en-US" sz="2000" dirty="0"/>
              <a:t>Physical fitness</a:t>
            </a:r>
          </a:p>
          <a:p>
            <a:r>
              <a:rPr lang="en-US" sz="2000" dirty="0"/>
              <a:t>Physical therapy</a:t>
            </a:r>
          </a:p>
          <a:p>
            <a:r>
              <a:rPr lang="en-US" sz="2000" dirty="0"/>
              <a:t>Rehabilitation</a:t>
            </a:r>
          </a:p>
          <a:p>
            <a:r>
              <a:rPr lang="en-US" sz="2000" dirty="0"/>
              <a:t>Sports &amp; exercise psychology</a:t>
            </a:r>
          </a:p>
          <a:p>
            <a:r>
              <a:rPr lang="en-US" sz="2000" dirty="0"/>
              <a:t>Sports medicine</a:t>
            </a:r>
          </a:p>
          <a:p>
            <a:endParaRPr lang="en-US" sz="200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The definitive online research tool for sports medicine &amp; rehabilitation literature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57775" y="5252229"/>
            <a:ext cx="2667000" cy="944258"/>
          </a:xfrm>
          <a:prstGeom prst="rect">
            <a:avLst/>
          </a:prstGeom>
          <a:solidFill>
            <a:schemeClr val="accent2"/>
          </a:solidFill>
        </p:spPr>
        <p:txBody>
          <a:bodyPr wrap="none" anchor="ctr" anchorCtr="0">
            <a:noAutofit/>
          </a:bodyPr>
          <a:lstStyle/>
          <a:p>
            <a:pPr algn="ctr" fontAlgn="auto">
              <a:spcBef>
                <a:spcPct val="75000"/>
              </a:spcBef>
              <a:spcAft>
                <a:spcPts val="0"/>
              </a:spcAft>
              <a:defRPr/>
            </a:pPr>
            <a:r>
              <a:rPr lang="en-US" baseline="0" dirty="0">
                <a:solidFill>
                  <a:schemeClr val="bg1"/>
                </a:solidFill>
                <a:latin typeface="Arial"/>
              </a:rPr>
              <a:t>Over </a:t>
            </a:r>
            <a:r>
              <a:rPr lang="en-US" sz="2800" b="1" baseline="0" dirty="0">
                <a:solidFill>
                  <a:schemeClr val="bg1"/>
                </a:solidFill>
                <a:latin typeface="Arial"/>
              </a:rPr>
              <a:t>660</a:t>
            </a:r>
            <a:br>
              <a:rPr lang="en-US" sz="2800" baseline="0" dirty="0">
                <a:solidFill>
                  <a:schemeClr val="bg1"/>
                </a:solidFill>
                <a:latin typeface="Arial"/>
              </a:rPr>
            </a:br>
            <a:r>
              <a:rPr lang="en-US" baseline="0" dirty="0">
                <a:solidFill>
                  <a:schemeClr val="bg1"/>
                </a:solidFill>
                <a:latin typeface="Arial"/>
              </a:rPr>
              <a:t>Full-Text Journals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85725" y="6226783"/>
            <a:ext cx="43434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aseline="0" dirty="0">
                <a:solidFill>
                  <a:prstClr val="white">
                    <a:lumMod val="50000"/>
                  </a:prstClr>
                </a:solidFill>
                <a:latin typeface="Arial"/>
              </a:rPr>
              <a:t>Figures as of January 2016</a:t>
            </a:r>
          </a:p>
        </p:txBody>
      </p:sp>
    </p:spTree>
    <p:extLst>
      <p:ext uri="{BB962C8B-B14F-4D97-AF65-F5344CB8AC3E}">
        <p14:creationId xmlns:p14="http://schemas.microsoft.com/office/powerpoint/2010/main" val="242723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提供超過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660 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種全文期刊</a:t>
            </a:r>
            <a:br>
              <a:rPr lang="en-US" dirty="0"/>
            </a:br>
            <a:r>
              <a:rPr lang="zh-CN" altLang="en-US" dirty="0"/>
              <a:t>均收錄在</a:t>
            </a:r>
            <a:r>
              <a:rPr lang="en-US" dirty="0"/>
              <a:t> </a:t>
            </a:r>
            <a:r>
              <a:rPr lang="en-US" i="1" dirty="0" err="1"/>
              <a:t>SPORTDiscus</a:t>
            </a:r>
            <a:r>
              <a:rPr lang="zh-TW" altLang="en-US" i="1" dirty="0"/>
              <a:t> </a:t>
            </a:r>
            <a:r>
              <a:rPr lang="zh-CN" altLang="en-US" dirty="0"/>
              <a:t>資料庫中</a:t>
            </a:r>
            <a:r>
              <a:rPr lang="zh-TW" altLang="en-US" i="1" dirty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2162287"/>
            <a:ext cx="3562350" cy="382103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zh-TW" sz="1200" i="1" dirty="0"/>
              <a:t>Acta </a:t>
            </a:r>
            <a:r>
              <a:rPr lang="en-US" altLang="zh-TW" sz="1200" i="1" dirty="0" err="1"/>
              <a:t>Orthopaedica</a:t>
            </a:r>
            <a:endParaRPr lang="en-US" altLang="zh-TW" sz="1200" i="1" dirty="0"/>
          </a:p>
          <a:p>
            <a:pPr>
              <a:spcBef>
                <a:spcPts val="600"/>
              </a:spcBef>
            </a:pPr>
            <a:r>
              <a:rPr lang="en-US" altLang="zh-TW" sz="1200" i="1" dirty="0"/>
              <a:t>Adapted Physical Activity Quarterly</a:t>
            </a:r>
          </a:p>
          <a:p>
            <a:pPr>
              <a:spcBef>
                <a:spcPts val="600"/>
              </a:spcBef>
            </a:pPr>
            <a:r>
              <a:rPr lang="en-US" altLang="zh-TW" sz="1200" i="1" dirty="0"/>
              <a:t>AMAA Journal</a:t>
            </a:r>
          </a:p>
          <a:p>
            <a:pPr>
              <a:spcBef>
                <a:spcPts val="600"/>
              </a:spcBef>
            </a:pPr>
            <a:r>
              <a:rPr lang="en-US" altLang="zh-TW" sz="1200" i="1" dirty="0"/>
              <a:t>American Journal of Health Promotion</a:t>
            </a:r>
          </a:p>
          <a:p>
            <a:pPr>
              <a:spcBef>
                <a:spcPts val="600"/>
              </a:spcBef>
            </a:pPr>
            <a:r>
              <a:rPr lang="en-US" altLang="zh-TW" sz="1200" i="1" dirty="0"/>
              <a:t>Co-Kinetic Journal</a:t>
            </a:r>
          </a:p>
          <a:p>
            <a:pPr>
              <a:spcBef>
                <a:spcPts val="600"/>
              </a:spcBef>
            </a:pPr>
            <a:r>
              <a:rPr lang="en-US" altLang="zh-TW" sz="1200" i="1" dirty="0"/>
              <a:t>Exercise, Sports &amp; Sports Medicine Standards &amp; Malpractice Reporter</a:t>
            </a:r>
          </a:p>
          <a:p>
            <a:pPr>
              <a:spcBef>
                <a:spcPts val="600"/>
              </a:spcBef>
            </a:pPr>
            <a:r>
              <a:rPr lang="en-US" altLang="zh-TW" sz="1200" i="1" dirty="0"/>
              <a:t>International Journal of</a:t>
            </a:r>
            <a:br>
              <a:rPr lang="en-US" altLang="zh-TW" sz="1200" i="1" dirty="0"/>
            </a:br>
            <a:r>
              <a:rPr lang="en-US" altLang="zh-TW" sz="1200" i="1" dirty="0"/>
              <a:t>Sport Nutrition &amp; Exercise Metabolism</a:t>
            </a:r>
          </a:p>
          <a:p>
            <a:pPr>
              <a:spcBef>
                <a:spcPts val="600"/>
              </a:spcBef>
            </a:pPr>
            <a:r>
              <a:rPr lang="en-US" altLang="zh-TW" sz="1200" i="1" dirty="0"/>
              <a:t>International Journal of</a:t>
            </a:r>
            <a:br>
              <a:rPr lang="en-US" altLang="zh-TW" sz="1200" i="1" dirty="0"/>
            </a:br>
            <a:r>
              <a:rPr lang="en-US" altLang="zh-TW" sz="1200" i="1" dirty="0"/>
              <a:t>Sports Physiology &amp; Performance</a:t>
            </a:r>
          </a:p>
          <a:p>
            <a:pPr>
              <a:spcBef>
                <a:spcPts val="600"/>
              </a:spcBef>
            </a:pPr>
            <a:r>
              <a:rPr lang="en-US" altLang="zh-TW" sz="1200" i="1" dirty="0"/>
              <a:t>Journal of Aging &amp; Physical Activity</a:t>
            </a:r>
          </a:p>
          <a:p>
            <a:pPr>
              <a:spcBef>
                <a:spcPts val="600"/>
              </a:spcBef>
            </a:pPr>
            <a:r>
              <a:rPr lang="en-US" altLang="zh-TW" sz="1200" i="1" dirty="0"/>
              <a:t>Journal of Applied Biomechanics</a:t>
            </a:r>
          </a:p>
          <a:p>
            <a:pPr>
              <a:spcBef>
                <a:spcPts val="600"/>
              </a:spcBef>
            </a:pPr>
            <a:r>
              <a:rPr lang="en-US" altLang="zh-TW" sz="1200" i="1" dirty="0"/>
              <a:t>Journal of Dance Medicine &amp; Science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/>
                </a:solidFill>
              </a:rPr>
              <a:t>以下為所提供的全文期刊沒有滯後的</a:t>
            </a:r>
            <a:r>
              <a:rPr lang="zh-TW" altLang="en-US" dirty="0">
                <a:solidFill>
                  <a:schemeClr val="accent2"/>
                </a:solidFill>
              </a:rPr>
              <a:t>（</a:t>
            </a:r>
            <a:r>
              <a:rPr lang="en-US" dirty="0">
                <a:solidFill>
                  <a:schemeClr val="accent2"/>
                </a:solidFill>
              </a:rPr>
              <a:t>with no embargo）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83"/>
          <a:stretch/>
        </p:blipFill>
        <p:spPr>
          <a:xfrm>
            <a:off x="4909456" y="2133600"/>
            <a:ext cx="4233787" cy="4394676"/>
          </a:xfrm>
          <a:prstGeom prst="rect">
            <a:avLst/>
          </a:prstGeom>
        </p:spPr>
      </p:pic>
      <p:pic>
        <p:nvPicPr>
          <p:cNvPr id="13" name="Picture 2" descr="Image result for co-kinetic journal cover image">
            <a:extLst>
              <a:ext uri="{FF2B5EF4-FFF2-40B4-BE49-F238E27FC236}">
                <a16:creationId xmlns:a16="http://schemas.microsoft.com/office/drawing/2014/main" id="{D21E6EA6-E47F-154B-9AF3-B611BC8D22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2" r="5303"/>
          <a:stretch/>
        </p:blipFill>
        <p:spPr bwMode="auto">
          <a:xfrm>
            <a:off x="7206696" y="2524785"/>
            <a:ext cx="1371600" cy="20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2E9C3471-ECAB-BC42-82CA-3B9937E778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12500" t="6666" r="12500" b="6666"/>
          <a:stretch/>
        </p:blipFill>
        <p:spPr bwMode="auto">
          <a:xfrm>
            <a:off x="5475868" y="2524785"/>
            <a:ext cx="1371600" cy="19812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C641712B-BCE9-F542-B8AD-9307FA9C90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16667" t="6666" r="16667" b="6666"/>
          <a:stretch/>
        </p:blipFill>
        <p:spPr bwMode="auto">
          <a:xfrm>
            <a:off x="7314579" y="4230016"/>
            <a:ext cx="1371600" cy="199616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4FFFB369-C95E-C148-A37E-4417CEF4A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12500" t="6528" r="12500" b="6805"/>
          <a:stretch/>
        </p:blipFill>
        <p:spPr bwMode="auto">
          <a:xfrm>
            <a:off x="5583751" y="4244976"/>
            <a:ext cx="1371600" cy="19812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848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提供超過</a:t>
            </a:r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</a:rPr>
              <a:t> 660 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種全文期刊</a:t>
            </a:r>
            <a:br>
              <a:rPr lang="en-US" altLang="zh-TW" dirty="0"/>
            </a:br>
            <a:r>
              <a:rPr lang="zh-CN" altLang="en-US" dirty="0"/>
              <a:t>均收錄在</a:t>
            </a:r>
            <a:r>
              <a:rPr lang="en-US" altLang="zh-TW" dirty="0"/>
              <a:t> </a:t>
            </a:r>
            <a:r>
              <a:rPr lang="en-US" altLang="zh-TW" i="1" dirty="0" err="1"/>
              <a:t>SPORTDiscus</a:t>
            </a:r>
            <a:r>
              <a:rPr lang="zh-TW" altLang="en-US" i="1" dirty="0"/>
              <a:t> </a:t>
            </a:r>
            <a:r>
              <a:rPr lang="zh-CN" altLang="en-US" dirty="0"/>
              <a:t>資料庫中</a:t>
            </a:r>
            <a:r>
              <a:rPr lang="zh-TW" altLang="en-US" i="1" dirty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2162287"/>
            <a:ext cx="3562350" cy="382103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zh-TW" sz="1200" i="1" dirty="0"/>
              <a:t>Journal of Physical Activity &amp; Health</a:t>
            </a:r>
          </a:p>
          <a:p>
            <a:pPr>
              <a:spcBef>
                <a:spcPts val="600"/>
              </a:spcBef>
            </a:pPr>
            <a:r>
              <a:rPr lang="en-US" altLang="zh-TW" sz="1200" i="1" dirty="0"/>
              <a:t>Journal of Professional Exercise Physiology</a:t>
            </a:r>
          </a:p>
          <a:p>
            <a:pPr>
              <a:spcBef>
                <a:spcPts val="600"/>
              </a:spcBef>
            </a:pPr>
            <a:r>
              <a:rPr lang="en-US" altLang="zh-TW" sz="1200" i="1" dirty="0"/>
              <a:t>Journal of Rehabilitation</a:t>
            </a:r>
          </a:p>
          <a:p>
            <a:pPr>
              <a:spcBef>
                <a:spcPts val="600"/>
              </a:spcBef>
            </a:pPr>
            <a:r>
              <a:rPr lang="en-US" altLang="zh-TW" sz="1200" i="1" dirty="0"/>
              <a:t>Journal of Rehabilitation Administration</a:t>
            </a:r>
          </a:p>
          <a:p>
            <a:pPr>
              <a:spcBef>
                <a:spcPts val="600"/>
              </a:spcBef>
            </a:pPr>
            <a:r>
              <a:rPr lang="en-US" altLang="zh-TW" sz="1200" i="1" dirty="0"/>
              <a:t>Journal of Sport &amp; Exercise Psychology</a:t>
            </a:r>
          </a:p>
          <a:p>
            <a:pPr>
              <a:spcBef>
                <a:spcPts val="600"/>
              </a:spcBef>
            </a:pPr>
            <a:r>
              <a:rPr lang="en-US" altLang="zh-TW" sz="1200" i="1" dirty="0"/>
              <a:t>Journal of Sport Behavior</a:t>
            </a:r>
          </a:p>
          <a:p>
            <a:pPr>
              <a:spcBef>
                <a:spcPts val="600"/>
              </a:spcBef>
            </a:pPr>
            <a:r>
              <a:rPr lang="en-US" altLang="zh-TW" sz="1200" i="1" dirty="0"/>
              <a:t>Journal of Sport Rehabilitation</a:t>
            </a:r>
          </a:p>
          <a:p>
            <a:pPr>
              <a:spcBef>
                <a:spcPts val="600"/>
              </a:spcBef>
            </a:pPr>
            <a:r>
              <a:rPr lang="en-US" altLang="zh-TW" sz="1200" i="1" dirty="0"/>
              <a:t>Kinesiology</a:t>
            </a:r>
          </a:p>
          <a:p>
            <a:pPr>
              <a:spcBef>
                <a:spcPts val="600"/>
              </a:spcBef>
            </a:pPr>
            <a:r>
              <a:rPr lang="en-US" altLang="zh-TW" sz="1200" i="1" dirty="0"/>
              <a:t>Motor Control</a:t>
            </a:r>
          </a:p>
          <a:p>
            <a:pPr>
              <a:spcBef>
                <a:spcPts val="600"/>
              </a:spcBef>
            </a:pPr>
            <a:r>
              <a:rPr lang="en-US" altLang="zh-TW" sz="1200" i="1" dirty="0"/>
              <a:t>Pediatric Exercise Science</a:t>
            </a:r>
          </a:p>
          <a:p>
            <a:pPr>
              <a:spcBef>
                <a:spcPts val="600"/>
              </a:spcBef>
            </a:pPr>
            <a:r>
              <a:rPr lang="en-US" altLang="zh-TW" sz="1200" i="1" dirty="0"/>
              <a:t>Physical Training</a:t>
            </a:r>
          </a:p>
          <a:p>
            <a:pPr>
              <a:spcBef>
                <a:spcPts val="600"/>
              </a:spcBef>
            </a:pPr>
            <a:r>
              <a:rPr lang="en-US" altLang="zh-TW" sz="1200" i="1" dirty="0"/>
              <a:t>PT in Motion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/>
                </a:solidFill>
              </a:rPr>
              <a:t>以下為所提供的全文期刊沒有滯後的</a:t>
            </a:r>
            <a:r>
              <a:rPr lang="zh-TW" altLang="en-US" dirty="0">
                <a:solidFill>
                  <a:schemeClr val="accent2"/>
                </a:solidFill>
              </a:rPr>
              <a:t>（</a:t>
            </a:r>
            <a:r>
              <a:rPr lang="en-US" altLang="zh-TW" dirty="0">
                <a:solidFill>
                  <a:schemeClr val="accent2"/>
                </a:solidFill>
              </a:rPr>
              <a:t>with no embargo）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90129E88-278B-904C-ACF7-257FE7505C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83"/>
          <a:stretch/>
        </p:blipFill>
        <p:spPr>
          <a:xfrm>
            <a:off x="4909456" y="2133600"/>
            <a:ext cx="4233787" cy="4394676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D9027592-CF36-444A-AEF3-9BA751A8DD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2500" t="6597" r="12500" b="6736"/>
          <a:stretch/>
        </p:blipFill>
        <p:spPr bwMode="auto">
          <a:xfrm>
            <a:off x="5447226" y="2561858"/>
            <a:ext cx="1371600" cy="19812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49AE0C36-566C-F644-B850-704F32DA38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8334" t="6597" r="8332" b="6736"/>
          <a:stretch/>
        </p:blipFill>
        <p:spPr bwMode="auto">
          <a:xfrm>
            <a:off x="5510915" y="4228698"/>
            <a:ext cx="1371600" cy="1943502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7" name="Picture 4" descr="Cover Large">
            <a:extLst>
              <a:ext uri="{FF2B5EF4-FFF2-40B4-BE49-F238E27FC236}">
                <a16:creationId xmlns:a16="http://schemas.microsoft.com/office/drawing/2014/main" id="{79F9824E-851B-E848-B25C-B414EFC06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521" y="2561858"/>
            <a:ext cx="1371600" cy="197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Publication Cover">
            <a:extLst>
              <a:ext uri="{FF2B5EF4-FFF2-40B4-BE49-F238E27FC236}">
                <a16:creationId xmlns:a16="http://schemas.microsoft.com/office/drawing/2014/main" id="{8E31F72E-5607-A546-9AB0-0A43B172C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298" y="4228698"/>
            <a:ext cx="1371600" cy="191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47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83"/>
          <a:stretch/>
        </p:blipFill>
        <p:spPr>
          <a:xfrm>
            <a:off x="4909456" y="2133600"/>
            <a:ext cx="4233787" cy="43946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提供超過</a:t>
            </a:r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</a:rPr>
              <a:t> 660 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種全文期刊</a:t>
            </a:r>
            <a:br>
              <a:rPr lang="en-US" altLang="zh-TW" dirty="0"/>
            </a:br>
            <a:r>
              <a:rPr lang="zh-CN" altLang="en-US" dirty="0"/>
              <a:t>均收錄在</a:t>
            </a:r>
            <a:r>
              <a:rPr lang="en-US" altLang="zh-TW" dirty="0"/>
              <a:t> </a:t>
            </a:r>
            <a:r>
              <a:rPr lang="en-US" altLang="zh-TW" i="1" dirty="0" err="1"/>
              <a:t>SPORTDiscus</a:t>
            </a:r>
            <a:r>
              <a:rPr lang="zh-TW" altLang="en-US" i="1" dirty="0"/>
              <a:t> </a:t>
            </a:r>
            <a:r>
              <a:rPr lang="zh-CN" altLang="en-US" dirty="0"/>
              <a:t>資料庫中</a:t>
            </a:r>
            <a:r>
              <a:rPr lang="zh-TW" altLang="en-US" i="1" dirty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2162287"/>
            <a:ext cx="3562350" cy="382103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zh-TW" sz="1200" i="1" dirty="0"/>
              <a:t>Applied Physiology, Nutrition &amp; Metabolism</a:t>
            </a:r>
          </a:p>
          <a:p>
            <a:pPr>
              <a:spcBef>
                <a:spcPts val="600"/>
              </a:spcBef>
            </a:pPr>
            <a:r>
              <a:rPr lang="en-US" altLang="zh-TW" sz="1200" i="1" dirty="0"/>
              <a:t>European Journal of Physiotherapy</a:t>
            </a:r>
          </a:p>
          <a:p>
            <a:pPr>
              <a:spcBef>
                <a:spcPts val="600"/>
              </a:spcBef>
            </a:pPr>
            <a:r>
              <a:rPr lang="en-US" altLang="zh-TW" sz="1200" i="1" dirty="0" err="1"/>
              <a:t>Isokinetics</a:t>
            </a:r>
            <a:r>
              <a:rPr lang="en-US" altLang="zh-TW" sz="1200" i="1" dirty="0"/>
              <a:t> &amp; Exercise Science</a:t>
            </a:r>
          </a:p>
          <a:p>
            <a:pPr>
              <a:spcBef>
                <a:spcPts val="600"/>
              </a:spcBef>
            </a:pPr>
            <a:r>
              <a:rPr lang="en-US" altLang="zh-TW" sz="1200" i="1" dirty="0"/>
              <a:t>Journal of Applied Sport Psychology</a:t>
            </a:r>
          </a:p>
          <a:p>
            <a:pPr>
              <a:spcBef>
                <a:spcPts val="600"/>
              </a:spcBef>
            </a:pPr>
            <a:r>
              <a:rPr lang="en-US" altLang="zh-TW" sz="1200" i="1" dirty="0"/>
              <a:t>Journal of Back &amp; Musculoskeletal Rehabilitation</a:t>
            </a:r>
          </a:p>
          <a:p>
            <a:pPr>
              <a:spcBef>
                <a:spcPts val="600"/>
              </a:spcBef>
            </a:pPr>
            <a:r>
              <a:rPr lang="en-US" altLang="zh-TW" sz="1200" i="1" dirty="0"/>
              <a:t>Journal of Occupational Rehabilitation</a:t>
            </a:r>
          </a:p>
          <a:p>
            <a:pPr>
              <a:spcBef>
                <a:spcPts val="600"/>
              </a:spcBef>
            </a:pPr>
            <a:r>
              <a:rPr lang="en-US" altLang="zh-TW" sz="1200" i="1" dirty="0"/>
              <a:t>Knee Surgery, Sports Traumatology, Arthroscopy</a:t>
            </a:r>
          </a:p>
          <a:p>
            <a:pPr>
              <a:spcBef>
                <a:spcPts val="600"/>
              </a:spcBef>
            </a:pPr>
            <a:r>
              <a:rPr lang="en-US" altLang="zh-TW" sz="1200" i="1" dirty="0"/>
              <a:t>Research in Sports Medicine</a:t>
            </a:r>
          </a:p>
          <a:p>
            <a:pPr>
              <a:spcBef>
                <a:spcPts val="600"/>
              </a:spcBef>
            </a:pPr>
            <a:r>
              <a:rPr lang="en-US" altLang="zh-TW" sz="1200" i="1" dirty="0"/>
              <a:t>Scandinavian Journal of Medicine &amp; Science in Sports</a:t>
            </a:r>
          </a:p>
          <a:p>
            <a:pPr>
              <a:spcBef>
                <a:spcPts val="600"/>
              </a:spcBef>
            </a:pPr>
            <a:r>
              <a:rPr lang="en-US" altLang="zh-TW" sz="1200" i="1" dirty="0"/>
              <a:t>Sports Biomechanics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/>
                </a:solidFill>
              </a:rPr>
              <a:t>以下為所提供的全文期刊沒有滯後的</a:t>
            </a:r>
            <a:r>
              <a:rPr lang="zh-TW" altLang="en-US" dirty="0">
                <a:solidFill>
                  <a:schemeClr val="accent2"/>
                </a:solidFill>
              </a:rPr>
              <a:t>（</a:t>
            </a:r>
            <a:r>
              <a:rPr lang="en-US" altLang="zh-TW" dirty="0">
                <a:solidFill>
                  <a:schemeClr val="accent2"/>
                </a:solidFill>
              </a:rPr>
              <a:t>with no embargo）</a:t>
            </a:r>
          </a:p>
        </p:txBody>
      </p:sp>
      <p:pic>
        <p:nvPicPr>
          <p:cNvPr id="13" name="Picture 2" descr="Journal cover">
            <a:extLst>
              <a:ext uri="{FF2B5EF4-FFF2-40B4-BE49-F238E27FC236}">
                <a16:creationId xmlns:a16="http://schemas.microsoft.com/office/drawing/2014/main" id="{8FF42AF0-8BB7-1447-A45C-A9C514ACE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1671" y="2594325"/>
            <a:ext cx="1371600" cy="19812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14" name="Picture 9" descr="Research in Sports Medicine">
            <a:extLst>
              <a:ext uri="{FF2B5EF4-FFF2-40B4-BE49-F238E27FC236}">
                <a16:creationId xmlns:a16="http://schemas.microsoft.com/office/drawing/2014/main" id="{94F9291E-ED06-C946-8363-9265244270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11238" t="6666" r="12572" b="6666"/>
          <a:stretch/>
        </p:blipFill>
        <p:spPr bwMode="auto">
          <a:xfrm>
            <a:off x="5562600" y="4197524"/>
            <a:ext cx="1371600" cy="1941481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5" name="Picture 8" descr="JOccupationalRehabilitation">
            <a:extLst>
              <a:ext uri="{FF2B5EF4-FFF2-40B4-BE49-F238E27FC236}">
                <a16:creationId xmlns:a16="http://schemas.microsoft.com/office/drawing/2014/main" id="{7DAE50EF-E796-1749-9C5D-AF04F25BAD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12500" t="6666" r="12500" b="6666"/>
          <a:stretch/>
        </p:blipFill>
        <p:spPr bwMode="auto">
          <a:xfrm>
            <a:off x="7192829" y="2594325"/>
            <a:ext cx="1371600" cy="19812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6" name="Picture 2" descr="Publication Cover">
            <a:extLst>
              <a:ext uri="{FF2B5EF4-FFF2-40B4-BE49-F238E27FC236}">
                <a16:creationId xmlns:a16="http://schemas.microsoft.com/office/drawing/2014/main" id="{08703EC4-7F34-E04F-92C9-A3D0442ED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758" y="4184474"/>
            <a:ext cx="1371600" cy="195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32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3"/>
          <p:cNvSpPr>
            <a:spLocks noGrp="1"/>
          </p:cNvSpPr>
          <p:nvPr>
            <p:ph type="ctrTitle"/>
          </p:nvPr>
        </p:nvSpPr>
        <p:spPr>
          <a:xfrm>
            <a:off x="158750" y="2895600"/>
            <a:ext cx="8826500" cy="1066800"/>
          </a:xfrm>
        </p:spPr>
        <p:txBody>
          <a:bodyPr/>
          <a:lstStyle/>
          <a:p>
            <a:pPr eaLnBrk="1" hangingPunct="1"/>
            <a:r>
              <a:rPr lang="en-US" altLang="zh-TW" sz="4400" dirty="0">
                <a:solidFill>
                  <a:schemeClr val="tx1"/>
                </a:solidFill>
              </a:rPr>
              <a:t>EBSCOhost</a:t>
            </a:r>
            <a:r>
              <a:rPr lang="zh-TW" altLang="en-US" sz="4400" dirty="0">
                <a:solidFill>
                  <a:schemeClr val="tx1"/>
                </a:solidFill>
              </a:rPr>
              <a:t>平台基本檢索使用教學</a:t>
            </a:r>
            <a:endParaRPr lang="en-US" altLang="zh-TW" dirty="0">
              <a:solidFill>
                <a:schemeClr val="tx1"/>
              </a:solidFill>
              <a:ea typeface="新細明體" charset="-120"/>
            </a:endParaRPr>
          </a:p>
        </p:txBody>
      </p:sp>
      <p:pic>
        <p:nvPicPr>
          <p:cNvPr id="27652" name="Picture 16" descr="EIS Logo_CMYK_Vertic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365125"/>
            <a:ext cx="16637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6"/>
          <p:cNvSpPr>
            <a:spLocks noGrp="1" noChangeArrowheads="1"/>
          </p:cNvSpPr>
          <p:nvPr/>
        </p:nvSpPr>
        <p:spPr bwMode="auto">
          <a:xfrm>
            <a:off x="158750" y="6408738"/>
            <a:ext cx="88265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defRPr sz="2700">
                <a:solidFill>
                  <a:schemeClr val="tx1"/>
                </a:solidFill>
                <a:latin typeface="Georgia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defRPr sz="2200">
                <a:solidFill>
                  <a:schemeClr val="tx2"/>
                </a:solidFill>
                <a:latin typeface="Georgia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charset="2"/>
              <a:buChar char=""/>
              <a:defRPr sz="2000">
                <a:solidFill>
                  <a:schemeClr val="tx1"/>
                </a:solidFill>
                <a:latin typeface="Georgia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charset="2"/>
              <a:buChar char=""/>
              <a:defRPr sz="2000">
                <a:solidFill>
                  <a:schemeClr val="tx2"/>
                </a:solidFill>
                <a:latin typeface="Georgia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9pPr>
          </a:lstStyle>
          <a:p>
            <a:pPr algn="ctr" eaLnBrk="1" hangingPunct="1">
              <a:buClr>
                <a:srgbClr val="1F497D"/>
              </a:buClr>
              <a:buSzPct val="70000"/>
              <a:buFont typeface="Wingdings" charset="2"/>
              <a:buNone/>
            </a:pPr>
            <a:r>
              <a:rPr lang="en-US" altLang="en-US" sz="1200">
                <a:solidFill>
                  <a:srgbClr val="FFFFFF"/>
                </a:solidFill>
                <a:latin typeface="Arial" charset="0"/>
              </a:rPr>
              <a:t>http://support.ebsco.com/training/resources.php</a:t>
            </a:r>
          </a:p>
        </p:txBody>
      </p:sp>
    </p:spTree>
    <p:extLst>
      <p:ext uri="{BB962C8B-B14F-4D97-AF65-F5344CB8AC3E}">
        <p14:creationId xmlns:p14="http://schemas.microsoft.com/office/powerpoint/2010/main" val="107120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565" y="0"/>
            <a:ext cx="9236744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Oval 5"/>
          <p:cNvSpPr>
            <a:spLocks noChangeArrowheads="1"/>
          </p:cNvSpPr>
          <p:nvPr/>
        </p:nvSpPr>
        <p:spPr bwMode="auto">
          <a:xfrm>
            <a:off x="3743325" y="1066800"/>
            <a:ext cx="981075" cy="292100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defRPr sz="2700">
                <a:solidFill>
                  <a:schemeClr val="tx1"/>
                </a:solidFill>
                <a:latin typeface="Georgia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defRPr sz="2200">
                <a:solidFill>
                  <a:schemeClr val="tx2"/>
                </a:solidFill>
                <a:latin typeface="Georgia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charset="2"/>
              <a:buChar char=""/>
              <a:defRPr sz="2000">
                <a:solidFill>
                  <a:schemeClr val="tx1"/>
                </a:solidFill>
                <a:latin typeface="Georgia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charset="2"/>
              <a:buChar char=""/>
              <a:defRPr sz="2000">
                <a:solidFill>
                  <a:schemeClr val="tx2"/>
                </a:solidFill>
                <a:latin typeface="Georgia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70000"/>
              <a:buFont typeface="Wingdings" charset="2"/>
              <a:buChar char="l"/>
            </a:pPr>
            <a:endParaRPr lang="zh-TW" altLang="zh-TW" sz="2600">
              <a:latin typeface="Arial" charset="0"/>
            </a:endParaRPr>
          </a:p>
        </p:txBody>
      </p:sp>
      <p:sp>
        <p:nvSpPr>
          <p:cNvPr id="29700" name="Text Box 24"/>
          <p:cNvSpPr txBox="1">
            <a:spLocks noChangeArrowheads="1"/>
          </p:cNvSpPr>
          <p:nvPr/>
        </p:nvSpPr>
        <p:spPr bwMode="auto">
          <a:xfrm>
            <a:off x="86139" y="5257800"/>
            <a:ext cx="8981661" cy="1323439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defRPr sz="2700">
                <a:solidFill>
                  <a:schemeClr val="tx1"/>
                </a:solidFill>
                <a:latin typeface="Georgia" charset="0"/>
              </a:defRPr>
            </a:lvl1pPr>
            <a:lvl2pPr marL="1143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defRPr sz="2200">
                <a:solidFill>
                  <a:schemeClr val="tx2"/>
                </a:solidFill>
                <a:latin typeface="Georgia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charset="2"/>
              <a:buChar char=""/>
              <a:defRPr sz="2000">
                <a:solidFill>
                  <a:schemeClr val="tx1"/>
                </a:solidFill>
                <a:latin typeface="Georgia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charset="2"/>
              <a:buChar char=""/>
              <a:defRPr sz="2000">
                <a:solidFill>
                  <a:schemeClr val="tx2"/>
                </a:solidFill>
                <a:latin typeface="Georgia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9pPr>
          </a:lstStyle>
          <a:p>
            <a:pPr lvl="1">
              <a:spcBef>
                <a:spcPct val="50000"/>
              </a:spcBef>
              <a:buNone/>
            </a:pPr>
            <a:r>
              <a:rPr lang="zh-TW" altLang="en-US" sz="2000" baseline="0" dirty="0">
                <a:solidFill>
                  <a:schemeClr val="tx1"/>
                </a:solidFill>
                <a:latin typeface="Arial" charset="0"/>
              </a:rPr>
              <a:t>歡迎使用</a:t>
            </a:r>
            <a:r>
              <a:rPr lang="en-US" altLang="zh-TW" sz="2000" baseline="0" dirty="0">
                <a:solidFill>
                  <a:schemeClr val="tx1"/>
                </a:solidFill>
                <a:latin typeface="Arial" charset="0"/>
              </a:rPr>
              <a:t>EBSCOhost</a:t>
            </a:r>
            <a:r>
              <a:rPr lang="zh-TW" altLang="en-US" sz="2000" baseline="0" dirty="0">
                <a:solidFill>
                  <a:schemeClr val="tx1"/>
                </a:solidFill>
                <a:latin typeface="Arial" charset="0"/>
              </a:rPr>
              <a:t>介面基本檢索使用介紹，在此教學中，我們將進行基本檢索的說明。首先，我們會在基本檢索的頁面，使用</a:t>
            </a:r>
            <a:r>
              <a:rPr lang="en-US" altLang="zh-TW" sz="2000" baseline="0" dirty="0">
                <a:solidFill>
                  <a:schemeClr val="tx1"/>
                </a:solidFill>
                <a:latin typeface="Arial" charset="0"/>
              </a:rPr>
              <a:t>tennis elbow</a:t>
            </a:r>
            <a:r>
              <a:rPr lang="zh-TW" altLang="en-US" sz="2000" baseline="0" dirty="0">
                <a:solidFill>
                  <a:schemeClr val="tx1"/>
                </a:solidFill>
                <a:latin typeface="Arial" charset="0"/>
              </a:rPr>
              <a:t>當關鍵字進行搜尋，在搜尋之前，您也可以點擊檢索選項</a:t>
            </a:r>
            <a:r>
              <a:rPr lang="en-US" altLang="zh-TW" sz="2000" baseline="0" dirty="0">
                <a:solidFill>
                  <a:schemeClr val="tx1"/>
                </a:solidFill>
                <a:latin typeface="Arial" charset="0"/>
              </a:rPr>
              <a:t>(Search Options) </a:t>
            </a:r>
            <a:r>
              <a:rPr lang="zh-TW" altLang="en-US" sz="2000" baseline="0" dirty="0">
                <a:solidFill>
                  <a:schemeClr val="tx1"/>
                </a:solidFill>
                <a:latin typeface="Arial" charset="0"/>
              </a:rPr>
              <a:t>，檢視是否有合適可用的項目。</a:t>
            </a:r>
            <a:endParaRPr lang="en-US" altLang="zh-TW" sz="2000" baseline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86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0959083fa8feb95d31a83bf41fb2bd49a9f93e8"/>
</p:tagLst>
</file>

<file path=ppt/theme/theme1.xml><?xml version="1.0" encoding="utf-8"?>
<a:theme xmlns:a="http://schemas.openxmlformats.org/drawingml/2006/main" name="EBSCO 2015">
  <a:themeElements>
    <a:clrScheme name="_EBSCO 20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E316B"/>
      </a:accent1>
      <a:accent2>
        <a:srgbClr val="124497"/>
      </a:accent2>
      <a:accent3>
        <a:srgbClr val="37A450"/>
      </a:accent3>
      <a:accent4>
        <a:srgbClr val="454545"/>
      </a:accent4>
      <a:accent5>
        <a:srgbClr val="609AFF"/>
      </a:accent5>
      <a:accent6>
        <a:srgbClr val="DF5B57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34B630FFA53245B411A657E2B120A6" ma:contentTypeVersion="11" ma:contentTypeDescription="Create a new document." ma:contentTypeScope="" ma:versionID="975b8d580e7d50f68abd9559d12e05b9">
  <xsd:schema xmlns:xsd="http://www.w3.org/2001/XMLSchema" xmlns:p="http://schemas.microsoft.com/office/2006/metadata/properties" xmlns:ns2="5f255bb2-3992-4ef0-aeca-1e379827fd79" targetNamespace="http://schemas.microsoft.com/office/2006/metadata/properties" ma:root="true" ma:fieldsID="079970f0a1d17ed4c7f939eb2cdd4aa3" ns2:_="">
    <xsd:import namespace="5f255bb2-3992-4ef0-aeca-1e379827fd79"/>
    <xsd:element name="properties">
      <xsd:complexType>
        <xsd:sequence>
          <xsd:element name="documentManagement">
            <xsd:complexType>
              <xsd:all>
                <xsd:element ref="ns2:LastUpdate" minOccurs="0"/>
                <xsd:element ref="ns2:Notes1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5f255bb2-3992-4ef0-aeca-1e379827fd79" elementFormDefault="qualified">
    <xsd:import namespace="http://schemas.microsoft.com/office/2006/documentManagement/types"/>
    <xsd:element name="LastUpdate" ma:index="2" nillable="true" ma:displayName="Last Update" ma:default="[today]" ma:format="DateOnly" ma:internalName="LastUpdate">
      <xsd:simpleType>
        <xsd:restriction base="dms:DateTime"/>
      </xsd:simpleType>
    </xsd:element>
    <xsd:element name="Notes1" ma:index="9" nillable="true" ma:displayName="Notes" ma:description="Specific notes regarding the PPT results per management. Must include initials and date of Note." ma:internalName="Notes1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LastUpdate xmlns="5f255bb2-3992-4ef0-aeca-1e379827fd79">2015-08-21T04:00:00+00:00</LastUpdate>
    <Notes1 xmlns="5f255bb2-3992-4ef0-aeca-1e379827fd79" xsi:nil="true"/>
  </documentManagement>
</p:properti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90D9AFC4-EFD1-449A-926B-BBF0FB103C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A48745-A453-405A-B623-7DC8ECA45F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255bb2-3992-4ef0-aeca-1e379827fd79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85A231AF-70BD-4973-B657-0C6CB3487538}">
  <ds:schemaRefs>
    <ds:schemaRef ds:uri="http://purl.org/dc/elements/1.1/"/>
    <ds:schemaRef ds:uri="http://schemas.microsoft.com/office/2006/documentManagement/types"/>
    <ds:schemaRef ds:uri="http://purl.org/dc/terms/"/>
    <ds:schemaRef ds:uri="5f255bb2-3992-4ef0-aeca-1e379827fd79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CB661214-8C7D-4283-A5A1-826FAFD8C729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7861</TotalTime>
  <Words>1172</Words>
  <Application>Microsoft Macintosh PowerPoint</Application>
  <PresentationFormat>如螢幕大小 (4:3)</PresentationFormat>
  <Paragraphs>87</Paragraphs>
  <Slides>21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8" baseType="lpstr">
      <vt:lpstr>SimSun</vt:lpstr>
      <vt:lpstr>Arial</vt:lpstr>
      <vt:lpstr>Georgia</vt:lpstr>
      <vt:lpstr>Times New Roman</vt:lpstr>
      <vt:lpstr>Wingdings</vt:lpstr>
      <vt:lpstr>Wingdings 2</vt:lpstr>
      <vt:lpstr>EBSCO 2015</vt:lpstr>
      <vt:lpstr>資料庫簡介與操作手冊</vt:lpstr>
      <vt:lpstr>SportDiscus with Full Text  運動醫學全文資料庫簡介</vt:lpstr>
      <vt:lpstr>SportDiscus with Full Text  運動科學全文資料庫簡介</vt:lpstr>
      <vt:lpstr>收錄主題</vt:lpstr>
      <vt:lpstr>提供超過 660 種全文期刊 均收錄在 SPORTDiscus 資料庫中 </vt:lpstr>
      <vt:lpstr>提供超過 660 種全文期刊 均收錄在 SPORTDiscus 資料庫中 </vt:lpstr>
      <vt:lpstr>提供超過 660 種全文期刊 均收錄在 SPORTDiscus 資料庫中 </vt:lpstr>
      <vt:lpstr>EBSCOhost平台基本檢索使用教學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EBSCO Publishing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SPORTDiscus with Full Text</dc:title>
  <dc:creator>EBSCO Publishing</dc:creator>
  <cp:lastModifiedBy>Evan Shih</cp:lastModifiedBy>
  <cp:revision>628</cp:revision>
  <cp:lastPrinted>2006-06-08T20:56:29Z</cp:lastPrinted>
  <dcterms:created xsi:type="dcterms:W3CDTF">2003-11-13T13:57:44Z</dcterms:created>
  <dcterms:modified xsi:type="dcterms:W3CDTF">2019-10-11T05:29:16Z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33100</vt:r8>
  </property>
  <property fmtid="{D5CDD505-2E9C-101B-9397-08002B2CF9AE}" pid="3" name="PPTCode">
    <vt:lpwstr>PHILI</vt:lpwstr>
  </property>
  <property fmtid="{D5CDD505-2E9C-101B-9397-08002B2CF9AE}" pid="4" name="UpdateFrequency">
    <vt:lpwstr>Quarterly</vt:lpwstr>
  </property>
  <property fmtid="{D5CDD505-2E9C-101B-9397-08002B2CF9AE}" pid="5" name="UpdateReason">
    <vt:lpwstr>Scheduled update</vt:lpwstr>
  </property>
  <property fmtid="{D5CDD505-2E9C-101B-9397-08002B2CF9AE}" pid="6" name="Priority">
    <vt:lpwstr>Medium</vt:lpwstr>
  </property>
  <property fmtid="{D5CDD505-2E9C-101B-9397-08002B2CF9AE}" pid="7" name="UpdateStatus">
    <vt:lpwstr>Not Started</vt:lpwstr>
  </property>
  <property fmtid="{D5CDD505-2E9C-101B-9397-08002B2CF9AE}" pid="8" name="display_urn:schemas-microsoft-com:office:office#AssignedTo">
    <vt:lpwstr>Rachel Baum</vt:lpwstr>
  </property>
  <property fmtid="{D5CDD505-2E9C-101B-9397-08002B2CF9AE}" pid="9" name="AssignedTo">
    <vt:lpwstr>1600</vt:lpwstr>
  </property>
  <property fmtid="{D5CDD505-2E9C-101B-9397-08002B2CF9AE}" pid="10" name="ContentType">
    <vt:lpwstr>Document</vt:lpwstr>
  </property>
  <property fmtid="{D5CDD505-2E9C-101B-9397-08002B2CF9AE}" pid="11" name="ContentTypeId">
    <vt:lpwstr>0x010100ED34B630FFA53245B411A657E2B120A6</vt:lpwstr>
  </property>
</Properties>
</file>